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517" r:id="rId4"/>
    <p:sldId id="582" r:id="rId5"/>
    <p:sldId id="581" r:id="rId6"/>
    <p:sldId id="588" r:id="rId7"/>
    <p:sldId id="587" r:id="rId8"/>
    <p:sldId id="586" r:id="rId9"/>
    <p:sldId id="589" r:id="rId10"/>
    <p:sldId id="591" r:id="rId11"/>
    <p:sldId id="592" r:id="rId12"/>
    <p:sldId id="593" r:id="rId13"/>
    <p:sldId id="579" r:id="rId14"/>
    <p:sldId id="590" r:id="rId15"/>
    <p:sldId id="594" r:id="rId16"/>
    <p:sldId id="570" r:id="rId17"/>
    <p:sldId id="595" r:id="rId18"/>
    <p:sldId id="554" r:id="rId19"/>
    <p:sldId id="584" r:id="rId20"/>
    <p:sldId id="519" r:id="rId21"/>
    <p:sldId id="563" r:id="rId22"/>
    <p:sldId id="564" r:id="rId23"/>
    <p:sldId id="565" r:id="rId24"/>
    <p:sldId id="567" r:id="rId25"/>
    <p:sldId id="566" r:id="rId26"/>
    <p:sldId id="580" r:id="rId27"/>
    <p:sldId id="553" r:id="rId28"/>
    <p:sldId id="568" r:id="rId29"/>
    <p:sldId id="585" r:id="rId30"/>
    <p:sldId id="555" r:id="rId31"/>
    <p:sldId id="556" r:id="rId32"/>
    <p:sldId id="43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60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34" autoAdjust="0"/>
    <p:restoredTop sz="94660"/>
  </p:normalViewPr>
  <p:slideViewPr>
    <p:cSldViewPr snapToGrid="0">
      <p:cViewPr varScale="1">
        <p:scale>
          <a:sx n="77" d="100"/>
          <a:sy n="77" d="100"/>
        </p:scale>
        <p:origin x="102" y="6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EE06A-9B08-4337-BA0F-E2D6D46AC4B9}"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A5558-32A4-4479-80DD-657427A27E07}" type="slidenum">
              <a:rPr lang="en-US" smtClean="0"/>
              <a:t>‹#›</a:t>
            </a:fld>
            <a:endParaRPr lang="en-US"/>
          </a:p>
        </p:txBody>
      </p:sp>
    </p:spTree>
    <p:extLst>
      <p:ext uri="{BB962C8B-B14F-4D97-AF65-F5344CB8AC3E}">
        <p14:creationId xmlns:p14="http://schemas.microsoft.com/office/powerpoint/2010/main" val="1885096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8F51-AA76-4268-97CD-DA5BBFFC03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EB47D3-7437-4EF2-A84A-CDCDE6072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F0AF70-F459-47B3-B411-BA8107E38A1E}"/>
              </a:ext>
            </a:extLst>
          </p:cNvPr>
          <p:cNvSpPr>
            <a:spLocks noGrp="1"/>
          </p:cNvSpPr>
          <p:nvPr>
            <p:ph type="dt" sz="half" idx="10"/>
          </p:nvPr>
        </p:nvSpPr>
        <p:spPr/>
        <p:txBody>
          <a:bodyPr/>
          <a:lstStyle/>
          <a:p>
            <a:fld id="{52916A89-331D-4119-9939-F19904024882}" type="datetimeFigureOut">
              <a:rPr lang="en-US" smtClean="0"/>
              <a:t>1/26/2025</a:t>
            </a:fld>
            <a:endParaRPr lang="en-US"/>
          </a:p>
        </p:txBody>
      </p:sp>
      <p:sp>
        <p:nvSpPr>
          <p:cNvPr id="5" name="Footer Placeholder 4">
            <a:extLst>
              <a:ext uri="{FF2B5EF4-FFF2-40B4-BE49-F238E27FC236}">
                <a16:creationId xmlns:a16="http://schemas.microsoft.com/office/drawing/2014/main" id="{0C94699A-D460-4C59-B7CA-4E865CA89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509A3-AA25-44F9-B414-788B1E3FB04A}"/>
              </a:ext>
            </a:extLst>
          </p:cNvPr>
          <p:cNvSpPr>
            <a:spLocks noGrp="1"/>
          </p:cNvSpPr>
          <p:nvPr>
            <p:ph type="sldNum" sz="quarter" idx="12"/>
          </p:nvPr>
        </p:nvSpPr>
        <p:spPr/>
        <p:txBody>
          <a:bodyPr/>
          <a:lstStyle/>
          <a:p>
            <a:fld id="{5DDA79A0-A6BF-40DE-A638-87EFA53F4500}" type="slidenum">
              <a:rPr lang="en-US" smtClean="0"/>
              <a:t>‹#›</a:t>
            </a:fld>
            <a:endParaRPr lang="en-US"/>
          </a:p>
        </p:txBody>
      </p:sp>
    </p:spTree>
    <p:extLst>
      <p:ext uri="{BB962C8B-B14F-4D97-AF65-F5344CB8AC3E}">
        <p14:creationId xmlns:p14="http://schemas.microsoft.com/office/powerpoint/2010/main" val="1426030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429A1-24BA-4887-85CC-75DA1A95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471FF3-BD26-467B-A1C5-E9A9DE2B8E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FACC31-0047-4D46-A4BE-A2AC39BAA9EA}"/>
              </a:ext>
            </a:extLst>
          </p:cNvPr>
          <p:cNvSpPr>
            <a:spLocks noGrp="1"/>
          </p:cNvSpPr>
          <p:nvPr>
            <p:ph type="dt" sz="half" idx="10"/>
          </p:nvPr>
        </p:nvSpPr>
        <p:spPr/>
        <p:txBody>
          <a:bodyPr/>
          <a:lstStyle/>
          <a:p>
            <a:fld id="{52916A89-331D-4119-9939-F19904024882}" type="datetimeFigureOut">
              <a:rPr lang="en-US" smtClean="0"/>
              <a:t>1/26/2025</a:t>
            </a:fld>
            <a:endParaRPr lang="en-US"/>
          </a:p>
        </p:txBody>
      </p:sp>
      <p:sp>
        <p:nvSpPr>
          <p:cNvPr id="5" name="Footer Placeholder 4">
            <a:extLst>
              <a:ext uri="{FF2B5EF4-FFF2-40B4-BE49-F238E27FC236}">
                <a16:creationId xmlns:a16="http://schemas.microsoft.com/office/drawing/2014/main" id="{6ACE4164-9867-4FEE-9D19-9A687C94B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F10E-BBDA-45EC-A87F-DA97188D69A2}"/>
              </a:ext>
            </a:extLst>
          </p:cNvPr>
          <p:cNvSpPr>
            <a:spLocks noGrp="1"/>
          </p:cNvSpPr>
          <p:nvPr>
            <p:ph type="sldNum" sz="quarter" idx="12"/>
          </p:nvPr>
        </p:nvSpPr>
        <p:spPr/>
        <p:txBody>
          <a:bodyPr/>
          <a:lstStyle/>
          <a:p>
            <a:fld id="{5DDA79A0-A6BF-40DE-A638-87EFA53F4500}" type="slidenum">
              <a:rPr lang="en-US" smtClean="0"/>
              <a:t>‹#›</a:t>
            </a:fld>
            <a:endParaRPr lang="en-US"/>
          </a:p>
        </p:txBody>
      </p:sp>
    </p:spTree>
    <p:extLst>
      <p:ext uri="{BB962C8B-B14F-4D97-AF65-F5344CB8AC3E}">
        <p14:creationId xmlns:p14="http://schemas.microsoft.com/office/powerpoint/2010/main" val="402266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EC3859-68A5-481F-A51B-89F6EF2B91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50C1D1-BD81-4FD4-87CC-A3DF919F4F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C1A2E-5238-4727-9623-753AF28E778A}"/>
              </a:ext>
            </a:extLst>
          </p:cNvPr>
          <p:cNvSpPr>
            <a:spLocks noGrp="1"/>
          </p:cNvSpPr>
          <p:nvPr>
            <p:ph type="dt" sz="half" idx="10"/>
          </p:nvPr>
        </p:nvSpPr>
        <p:spPr/>
        <p:txBody>
          <a:bodyPr/>
          <a:lstStyle/>
          <a:p>
            <a:fld id="{52916A89-331D-4119-9939-F19904024882}" type="datetimeFigureOut">
              <a:rPr lang="en-US" smtClean="0"/>
              <a:t>1/26/2025</a:t>
            </a:fld>
            <a:endParaRPr lang="en-US"/>
          </a:p>
        </p:txBody>
      </p:sp>
      <p:sp>
        <p:nvSpPr>
          <p:cNvPr id="5" name="Footer Placeholder 4">
            <a:extLst>
              <a:ext uri="{FF2B5EF4-FFF2-40B4-BE49-F238E27FC236}">
                <a16:creationId xmlns:a16="http://schemas.microsoft.com/office/drawing/2014/main" id="{E854B59D-DE45-4DEC-9F94-2D398C9A9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23B1F-691E-45DD-87B1-C8BAFC6FB73A}"/>
              </a:ext>
            </a:extLst>
          </p:cNvPr>
          <p:cNvSpPr>
            <a:spLocks noGrp="1"/>
          </p:cNvSpPr>
          <p:nvPr>
            <p:ph type="sldNum" sz="quarter" idx="12"/>
          </p:nvPr>
        </p:nvSpPr>
        <p:spPr/>
        <p:txBody>
          <a:bodyPr/>
          <a:lstStyle/>
          <a:p>
            <a:fld id="{5DDA79A0-A6BF-40DE-A638-87EFA53F4500}" type="slidenum">
              <a:rPr lang="en-US" smtClean="0"/>
              <a:t>‹#›</a:t>
            </a:fld>
            <a:endParaRPr lang="en-US"/>
          </a:p>
        </p:txBody>
      </p:sp>
    </p:spTree>
    <p:extLst>
      <p:ext uri="{BB962C8B-B14F-4D97-AF65-F5344CB8AC3E}">
        <p14:creationId xmlns:p14="http://schemas.microsoft.com/office/powerpoint/2010/main" val="616317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34101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04832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519575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65144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999110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108681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28388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14342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E06EB-0A04-44BB-8955-006843762B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D2292-5272-4DB2-B996-5FDD098489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701270-29F4-4943-B06B-3975B104B506}"/>
              </a:ext>
            </a:extLst>
          </p:cNvPr>
          <p:cNvSpPr>
            <a:spLocks noGrp="1"/>
          </p:cNvSpPr>
          <p:nvPr>
            <p:ph type="dt" sz="half" idx="10"/>
          </p:nvPr>
        </p:nvSpPr>
        <p:spPr/>
        <p:txBody>
          <a:bodyPr/>
          <a:lstStyle/>
          <a:p>
            <a:fld id="{52916A89-331D-4119-9939-F19904024882}" type="datetimeFigureOut">
              <a:rPr lang="en-US" smtClean="0"/>
              <a:t>1/26/2025</a:t>
            </a:fld>
            <a:endParaRPr lang="en-US"/>
          </a:p>
        </p:txBody>
      </p:sp>
      <p:sp>
        <p:nvSpPr>
          <p:cNvPr id="5" name="Footer Placeholder 4">
            <a:extLst>
              <a:ext uri="{FF2B5EF4-FFF2-40B4-BE49-F238E27FC236}">
                <a16:creationId xmlns:a16="http://schemas.microsoft.com/office/drawing/2014/main" id="{BB6108AC-2716-43CA-AA4E-45C5EA28DF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2A41A-98BD-4274-8E97-155DD81598F3}"/>
              </a:ext>
            </a:extLst>
          </p:cNvPr>
          <p:cNvSpPr>
            <a:spLocks noGrp="1"/>
          </p:cNvSpPr>
          <p:nvPr>
            <p:ph type="sldNum" sz="quarter" idx="12"/>
          </p:nvPr>
        </p:nvSpPr>
        <p:spPr/>
        <p:txBody>
          <a:bodyPr/>
          <a:lstStyle/>
          <a:p>
            <a:fld id="{5DDA79A0-A6BF-40DE-A638-87EFA53F4500}" type="slidenum">
              <a:rPr lang="en-US" smtClean="0"/>
              <a:t>‹#›</a:t>
            </a:fld>
            <a:endParaRPr lang="en-US"/>
          </a:p>
        </p:txBody>
      </p:sp>
    </p:spTree>
    <p:extLst>
      <p:ext uri="{BB962C8B-B14F-4D97-AF65-F5344CB8AC3E}">
        <p14:creationId xmlns:p14="http://schemas.microsoft.com/office/powerpoint/2010/main" val="1359199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825741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573919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108149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03281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519377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21429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55344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4608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1695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CE08-A5A6-41A4-95BD-5175A6B653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77BA7D-178C-4228-86E0-1F1246424F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55A2A2-13F4-4BF5-9E5E-A694BF545870}"/>
              </a:ext>
            </a:extLst>
          </p:cNvPr>
          <p:cNvSpPr>
            <a:spLocks noGrp="1"/>
          </p:cNvSpPr>
          <p:nvPr>
            <p:ph type="dt" sz="half" idx="10"/>
          </p:nvPr>
        </p:nvSpPr>
        <p:spPr/>
        <p:txBody>
          <a:bodyPr/>
          <a:lstStyle/>
          <a:p>
            <a:fld id="{52916A89-331D-4119-9939-F19904024882}" type="datetimeFigureOut">
              <a:rPr lang="en-US" smtClean="0"/>
              <a:t>1/26/2025</a:t>
            </a:fld>
            <a:endParaRPr lang="en-US"/>
          </a:p>
        </p:txBody>
      </p:sp>
      <p:sp>
        <p:nvSpPr>
          <p:cNvPr id="5" name="Footer Placeholder 4">
            <a:extLst>
              <a:ext uri="{FF2B5EF4-FFF2-40B4-BE49-F238E27FC236}">
                <a16:creationId xmlns:a16="http://schemas.microsoft.com/office/drawing/2014/main" id="{E415D2E5-8FAD-4542-BA94-73F60042C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6C8CD-D661-4112-9C61-35B70A66CF29}"/>
              </a:ext>
            </a:extLst>
          </p:cNvPr>
          <p:cNvSpPr>
            <a:spLocks noGrp="1"/>
          </p:cNvSpPr>
          <p:nvPr>
            <p:ph type="sldNum" sz="quarter" idx="12"/>
          </p:nvPr>
        </p:nvSpPr>
        <p:spPr/>
        <p:txBody>
          <a:bodyPr/>
          <a:lstStyle/>
          <a:p>
            <a:fld id="{5DDA79A0-A6BF-40DE-A638-87EFA53F4500}" type="slidenum">
              <a:rPr lang="en-US" smtClean="0"/>
              <a:t>‹#›</a:t>
            </a:fld>
            <a:endParaRPr lang="en-US"/>
          </a:p>
        </p:txBody>
      </p:sp>
    </p:spTree>
    <p:extLst>
      <p:ext uri="{BB962C8B-B14F-4D97-AF65-F5344CB8AC3E}">
        <p14:creationId xmlns:p14="http://schemas.microsoft.com/office/powerpoint/2010/main" val="1105448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6A277-11F6-4AFF-AF04-A1F2C4293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3040EB-458D-47C5-9D56-CE610C993A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37B3B-C8D5-4631-B586-F42C9B5328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A7944-16A2-40E5-BB6C-8E366111ECE3}"/>
              </a:ext>
            </a:extLst>
          </p:cNvPr>
          <p:cNvSpPr>
            <a:spLocks noGrp="1"/>
          </p:cNvSpPr>
          <p:nvPr>
            <p:ph type="dt" sz="half" idx="10"/>
          </p:nvPr>
        </p:nvSpPr>
        <p:spPr/>
        <p:txBody>
          <a:bodyPr/>
          <a:lstStyle/>
          <a:p>
            <a:fld id="{52916A89-331D-4119-9939-F19904024882}" type="datetimeFigureOut">
              <a:rPr lang="en-US" smtClean="0"/>
              <a:t>1/26/2025</a:t>
            </a:fld>
            <a:endParaRPr lang="en-US"/>
          </a:p>
        </p:txBody>
      </p:sp>
      <p:sp>
        <p:nvSpPr>
          <p:cNvPr id="6" name="Footer Placeholder 5">
            <a:extLst>
              <a:ext uri="{FF2B5EF4-FFF2-40B4-BE49-F238E27FC236}">
                <a16:creationId xmlns:a16="http://schemas.microsoft.com/office/drawing/2014/main" id="{1A16DAE0-D976-43D8-8B2F-E02D674F1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54985A-2DD4-486B-B4B1-2BC7AB6F96C4}"/>
              </a:ext>
            </a:extLst>
          </p:cNvPr>
          <p:cNvSpPr>
            <a:spLocks noGrp="1"/>
          </p:cNvSpPr>
          <p:nvPr>
            <p:ph type="sldNum" sz="quarter" idx="12"/>
          </p:nvPr>
        </p:nvSpPr>
        <p:spPr/>
        <p:txBody>
          <a:bodyPr/>
          <a:lstStyle/>
          <a:p>
            <a:fld id="{5DDA79A0-A6BF-40DE-A638-87EFA53F4500}" type="slidenum">
              <a:rPr lang="en-US" smtClean="0"/>
              <a:t>‹#›</a:t>
            </a:fld>
            <a:endParaRPr lang="en-US"/>
          </a:p>
        </p:txBody>
      </p:sp>
    </p:spTree>
    <p:extLst>
      <p:ext uri="{BB962C8B-B14F-4D97-AF65-F5344CB8AC3E}">
        <p14:creationId xmlns:p14="http://schemas.microsoft.com/office/powerpoint/2010/main" val="419873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E98E-F0C0-4192-A64F-FE3E7D469C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479F99-79DD-4C6F-8A03-676FBB3434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083617-009D-494B-9540-F69154641B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1DA012-3E30-49F1-9425-8FAE507A66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2200BA-BD0A-49CC-B9EE-7204F83557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5E2430-161E-4E16-A344-21B8DFF943B3}"/>
              </a:ext>
            </a:extLst>
          </p:cNvPr>
          <p:cNvSpPr>
            <a:spLocks noGrp="1"/>
          </p:cNvSpPr>
          <p:nvPr>
            <p:ph type="dt" sz="half" idx="10"/>
          </p:nvPr>
        </p:nvSpPr>
        <p:spPr/>
        <p:txBody>
          <a:bodyPr/>
          <a:lstStyle/>
          <a:p>
            <a:fld id="{52916A89-331D-4119-9939-F19904024882}" type="datetimeFigureOut">
              <a:rPr lang="en-US" smtClean="0"/>
              <a:t>1/26/2025</a:t>
            </a:fld>
            <a:endParaRPr lang="en-US"/>
          </a:p>
        </p:txBody>
      </p:sp>
      <p:sp>
        <p:nvSpPr>
          <p:cNvPr id="8" name="Footer Placeholder 7">
            <a:extLst>
              <a:ext uri="{FF2B5EF4-FFF2-40B4-BE49-F238E27FC236}">
                <a16:creationId xmlns:a16="http://schemas.microsoft.com/office/drawing/2014/main" id="{F6D09383-95C9-4393-B4D2-BAE927B22B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173F3F-DE0E-4A2A-9AF3-C6EEBD0B0EF0}"/>
              </a:ext>
            </a:extLst>
          </p:cNvPr>
          <p:cNvSpPr>
            <a:spLocks noGrp="1"/>
          </p:cNvSpPr>
          <p:nvPr>
            <p:ph type="sldNum" sz="quarter" idx="12"/>
          </p:nvPr>
        </p:nvSpPr>
        <p:spPr/>
        <p:txBody>
          <a:bodyPr/>
          <a:lstStyle/>
          <a:p>
            <a:fld id="{5DDA79A0-A6BF-40DE-A638-87EFA53F4500}" type="slidenum">
              <a:rPr lang="en-US" smtClean="0"/>
              <a:t>‹#›</a:t>
            </a:fld>
            <a:endParaRPr lang="en-US"/>
          </a:p>
        </p:txBody>
      </p:sp>
    </p:spTree>
    <p:extLst>
      <p:ext uri="{BB962C8B-B14F-4D97-AF65-F5344CB8AC3E}">
        <p14:creationId xmlns:p14="http://schemas.microsoft.com/office/powerpoint/2010/main" val="2230332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0D98B-5F75-496E-9A37-AF076D68E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A73ADF-A2A7-44CA-BABE-C4A6ADE5E117}"/>
              </a:ext>
            </a:extLst>
          </p:cNvPr>
          <p:cNvSpPr>
            <a:spLocks noGrp="1"/>
          </p:cNvSpPr>
          <p:nvPr>
            <p:ph type="dt" sz="half" idx="10"/>
          </p:nvPr>
        </p:nvSpPr>
        <p:spPr/>
        <p:txBody>
          <a:bodyPr/>
          <a:lstStyle/>
          <a:p>
            <a:fld id="{52916A89-331D-4119-9939-F19904024882}" type="datetimeFigureOut">
              <a:rPr lang="en-US" smtClean="0"/>
              <a:t>1/26/2025</a:t>
            </a:fld>
            <a:endParaRPr lang="en-US"/>
          </a:p>
        </p:txBody>
      </p:sp>
      <p:sp>
        <p:nvSpPr>
          <p:cNvPr id="4" name="Footer Placeholder 3">
            <a:extLst>
              <a:ext uri="{FF2B5EF4-FFF2-40B4-BE49-F238E27FC236}">
                <a16:creationId xmlns:a16="http://schemas.microsoft.com/office/drawing/2014/main" id="{3F78CBF9-F1F8-4FF3-9CD2-C3D38D5418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1243DD-658D-4EB3-8C6B-420903E2E7DF}"/>
              </a:ext>
            </a:extLst>
          </p:cNvPr>
          <p:cNvSpPr>
            <a:spLocks noGrp="1"/>
          </p:cNvSpPr>
          <p:nvPr>
            <p:ph type="sldNum" sz="quarter" idx="12"/>
          </p:nvPr>
        </p:nvSpPr>
        <p:spPr/>
        <p:txBody>
          <a:bodyPr/>
          <a:lstStyle/>
          <a:p>
            <a:fld id="{5DDA79A0-A6BF-40DE-A638-87EFA53F4500}" type="slidenum">
              <a:rPr lang="en-US" smtClean="0"/>
              <a:t>‹#›</a:t>
            </a:fld>
            <a:endParaRPr lang="en-US"/>
          </a:p>
        </p:txBody>
      </p:sp>
    </p:spTree>
    <p:extLst>
      <p:ext uri="{BB962C8B-B14F-4D97-AF65-F5344CB8AC3E}">
        <p14:creationId xmlns:p14="http://schemas.microsoft.com/office/powerpoint/2010/main" val="4227609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491F59-8ABE-4B10-BDFB-C1BE0720058B}"/>
              </a:ext>
            </a:extLst>
          </p:cNvPr>
          <p:cNvSpPr>
            <a:spLocks noGrp="1"/>
          </p:cNvSpPr>
          <p:nvPr>
            <p:ph type="dt" sz="half" idx="10"/>
          </p:nvPr>
        </p:nvSpPr>
        <p:spPr/>
        <p:txBody>
          <a:bodyPr/>
          <a:lstStyle/>
          <a:p>
            <a:fld id="{52916A89-331D-4119-9939-F19904024882}" type="datetimeFigureOut">
              <a:rPr lang="en-US" smtClean="0"/>
              <a:t>1/26/2025</a:t>
            </a:fld>
            <a:endParaRPr lang="en-US"/>
          </a:p>
        </p:txBody>
      </p:sp>
      <p:sp>
        <p:nvSpPr>
          <p:cNvPr id="3" name="Footer Placeholder 2">
            <a:extLst>
              <a:ext uri="{FF2B5EF4-FFF2-40B4-BE49-F238E27FC236}">
                <a16:creationId xmlns:a16="http://schemas.microsoft.com/office/drawing/2014/main" id="{14F5BAFE-E2C8-4D77-ADFE-5C1E0DE89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6F6362-ED53-446C-ACA1-F3A3A5BC8FAE}"/>
              </a:ext>
            </a:extLst>
          </p:cNvPr>
          <p:cNvSpPr>
            <a:spLocks noGrp="1"/>
          </p:cNvSpPr>
          <p:nvPr>
            <p:ph type="sldNum" sz="quarter" idx="12"/>
          </p:nvPr>
        </p:nvSpPr>
        <p:spPr/>
        <p:txBody>
          <a:bodyPr/>
          <a:lstStyle/>
          <a:p>
            <a:fld id="{5DDA79A0-A6BF-40DE-A638-87EFA53F4500}" type="slidenum">
              <a:rPr lang="en-US" smtClean="0"/>
              <a:t>‹#›</a:t>
            </a:fld>
            <a:endParaRPr lang="en-US"/>
          </a:p>
        </p:txBody>
      </p:sp>
    </p:spTree>
    <p:extLst>
      <p:ext uri="{BB962C8B-B14F-4D97-AF65-F5344CB8AC3E}">
        <p14:creationId xmlns:p14="http://schemas.microsoft.com/office/powerpoint/2010/main" val="1897545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0141-0185-4787-9C28-D6EF188D9E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EB0267-3DCF-4DCF-843A-8BDA1AAEBD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FF6888-3AE4-4761-963C-CDB6B8A7F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46DE5-FBB2-41AB-8548-A9C8662B80B9}"/>
              </a:ext>
            </a:extLst>
          </p:cNvPr>
          <p:cNvSpPr>
            <a:spLocks noGrp="1"/>
          </p:cNvSpPr>
          <p:nvPr>
            <p:ph type="dt" sz="half" idx="10"/>
          </p:nvPr>
        </p:nvSpPr>
        <p:spPr/>
        <p:txBody>
          <a:bodyPr/>
          <a:lstStyle/>
          <a:p>
            <a:fld id="{52916A89-331D-4119-9939-F19904024882}" type="datetimeFigureOut">
              <a:rPr lang="en-US" smtClean="0"/>
              <a:t>1/26/2025</a:t>
            </a:fld>
            <a:endParaRPr lang="en-US"/>
          </a:p>
        </p:txBody>
      </p:sp>
      <p:sp>
        <p:nvSpPr>
          <p:cNvPr id="6" name="Footer Placeholder 5">
            <a:extLst>
              <a:ext uri="{FF2B5EF4-FFF2-40B4-BE49-F238E27FC236}">
                <a16:creationId xmlns:a16="http://schemas.microsoft.com/office/drawing/2014/main" id="{B2E6ECC5-D839-45E4-ADE7-4B10AEF8B1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92E4C-1951-4416-BB39-9245EF07CF7B}"/>
              </a:ext>
            </a:extLst>
          </p:cNvPr>
          <p:cNvSpPr>
            <a:spLocks noGrp="1"/>
          </p:cNvSpPr>
          <p:nvPr>
            <p:ph type="sldNum" sz="quarter" idx="12"/>
          </p:nvPr>
        </p:nvSpPr>
        <p:spPr/>
        <p:txBody>
          <a:bodyPr/>
          <a:lstStyle/>
          <a:p>
            <a:fld id="{5DDA79A0-A6BF-40DE-A638-87EFA53F4500}" type="slidenum">
              <a:rPr lang="en-US" smtClean="0"/>
              <a:t>‹#›</a:t>
            </a:fld>
            <a:endParaRPr lang="en-US"/>
          </a:p>
        </p:txBody>
      </p:sp>
    </p:spTree>
    <p:extLst>
      <p:ext uri="{BB962C8B-B14F-4D97-AF65-F5344CB8AC3E}">
        <p14:creationId xmlns:p14="http://schemas.microsoft.com/office/powerpoint/2010/main" val="2716442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7E2B-930B-4DFE-BD58-5A90DB2EC3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1BCD7D-EB6F-404B-8B8F-7DAA823B0E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709AC4-DC1B-43EB-BCA7-E9B740B2E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E2198-D797-4032-BF94-1BE69C92149F}"/>
              </a:ext>
            </a:extLst>
          </p:cNvPr>
          <p:cNvSpPr>
            <a:spLocks noGrp="1"/>
          </p:cNvSpPr>
          <p:nvPr>
            <p:ph type="dt" sz="half" idx="10"/>
          </p:nvPr>
        </p:nvSpPr>
        <p:spPr/>
        <p:txBody>
          <a:bodyPr/>
          <a:lstStyle/>
          <a:p>
            <a:fld id="{52916A89-331D-4119-9939-F19904024882}" type="datetimeFigureOut">
              <a:rPr lang="en-US" smtClean="0"/>
              <a:t>1/26/2025</a:t>
            </a:fld>
            <a:endParaRPr lang="en-US"/>
          </a:p>
        </p:txBody>
      </p:sp>
      <p:sp>
        <p:nvSpPr>
          <p:cNvPr id="6" name="Footer Placeholder 5">
            <a:extLst>
              <a:ext uri="{FF2B5EF4-FFF2-40B4-BE49-F238E27FC236}">
                <a16:creationId xmlns:a16="http://schemas.microsoft.com/office/drawing/2014/main" id="{1EFFE80F-49E9-46D1-994B-DEAA3BF637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2EC3B-BC68-45C6-ABC2-F57EEB9EF776}"/>
              </a:ext>
            </a:extLst>
          </p:cNvPr>
          <p:cNvSpPr>
            <a:spLocks noGrp="1"/>
          </p:cNvSpPr>
          <p:nvPr>
            <p:ph type="sldNum" sz="quarter" idx="12"/>
          </p:nvPr>
        </p:nvSpPr>
        <p:spPr/>
        <p:txBody>
          <a:bodyPr/>
          <a:lstStyle/>
          <a:p>
            <a:fld id="{5DDA79A0-A6BF-40DE-A638-87EFA53F4500}" type="slidenum">
              <a:rPr lang="en-US" smtClean="0"/>
              <a:t>‹#›</a:t>
            </a:fld>
            <a:endParaRPr lang="en-US"/>
          </a:p>
        </p:txBody>
      </p:sp>
    </p:spTree>
    <p:extLst>
      <p:ext uri="{BB962C8B-B14F-4D97-AF65-F5344CB8AC3E}">
        <p14:creationId xmlns:p14="http://schemas.microsoft.com/office/powerpoint/2010/main" val="227816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F8779-CBB9-4E58-B465-8268D90B8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7777B8-634C-4D0F-8BCE-7D56F48CC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AC0E9-49B5-4121-A754-CE4712ED1C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916A89-331D-4119-9939-F19904024882}" type="datetimeFigureOut">
              <a:rPr lang="en-US" smtClean="0"/>
              <a:t>1/26/2025</a:t>
            </a:fld>
            <a:endParaRPr lang="en-US"/>
          </a:p>
        </p:txBody>
      </p:sp>
      <p:sp>
        <p:nvSpPr>
          <p:cNvPr id="5" name="Footer Placeholder 4">
            <a:extLst>
              <a:ext uri="{FF2B5EF4-FFF2-40B4-BE49-F238E27FC236}">
                <a16:creationId xmlns:a16="http://schemas.microsoft.com/office/drawing/2014/main" id="{1DB3D75B-75C1-4030-A98C-0F54F3EB78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BACADF-499D-44F7-BA5E-BADE4FE5B9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A79A0-A6BF-40DE-A638-87EFA53F4500}" type="slidenum">
              <a:rPr lang="en-US" smtClean="0"/>
              <a:t>‹#›</a:t>
            </a:fld>
            <a:endParaRPr lang="en-US"/>
          </a:p>
        </p:txBody>
      </p:sp>
    </p:spTree>
    <p:extLst>
      <p:ext uri="{BB962C8B-B14F-4D97-AF65-F5344CB8AC3E}">
        <p14:creationId xmlns:p14="http://schemas.microsoft.com/office/powerpoint/2010/main" val="1104065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1/26/2025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224252090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331B3-C34C-46F9-BFAC-14DED3AA553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9C4E9EC-9A4C-4566-B82D-64BE724E5D63}"/>
              </a:ext>
            </a:extLst>
          </p:cNvPr>
          <p:cNvSpPr>
            <a:spLocks noGrp="1"/>
          </p:cNvSpPr>
          <p:nvPr>
            <p:ph type="subTitle" idx="1"/>
          </p:nvPr>
        </p:nvSpPr>
        <p:spPr/>
        <p:txBody>
          <a:bodyPr/>
          <a:lstStyle/>
          <a:p>
            <a:endParaRPr lang="en-US"/>
          </a:p>
        </p:txBody>
      </p:sp>
      <p:pic>
        <p:nvPicPr>
          <p:cNvPr id="8" name="Picture 7">
            <a:extLst>
              <a:ext uri="{FF2B5EF4-FFF2-40B4-BE49-F238E27FC236}">
                <a16:creationId xmlns:a16="http://schemas.microsoft.com/office/drawing/2014/main" id="{CEEE5DE9-FCFF-5C45-B445-16B24DBBB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66857"/>
          </a:xfrm>
          <a:prstGeom prst="rect">
            <a:avLst/>
          </a:prstGeom>
        </p:spPr>
      </p:pic>
      <p:pic>
        <p:nvPicPr>
          <p:cNvPr id="11" name="Picture 10">
            <a:extLst>
              <a:ext uri="{FF2B5EF4-FFF2-40B4-BE49-F238E27FC236}">
                <a16:creationId xmlns:a16="http://schemas.microsoft.com/office/drawing/2014/main" id="{B72FB404-CC52-4E68-F56B-1B34791D566C}"/>
              </a:ext>
            </a:extLst>
          </p:cNvPr>
          <p:cNvPicPr>
            <a:picLocks noChangeAspect="1"/>
          </p:cNvPicPr>
          <p:nvPr/>
        </p:nvPicPr>
        <p:blipFill>
          <a:blip r:embed="rId3"/>
          <a:stretch>
            <a:fillRect/>
          </a:stretch>
        </p:blipFill>
        <p:spPr>
          <a:xfrm>
            <a:off x="-136359" y="4480857"/>
            <a:ext cx="12464717" cy="3262943"/>
          </a:xfrm>
          <a:prstGeom prst="rect">
            <a:avLst/>
          </a:prstGeom>
          <a:effectLst>
            <a:glow rad="127000">
              <a:schemeClr val="tx1"/>
            </a:glow>
          </a:effectLst>
        </p:spPr>
      </p:pic>
      <p:pic>
        <p:nvPicPr>
          <p:cNvPr id="10" name="Picture 9">
            <a:extLst>
              <a:ext uri="{FF2B5EF4-FFF2-40B4-BE49-F238E27FC236}">
                <a16:creationId xmlns:a16="http://schemas.microsoft.com/office/drawing/2014/main" id="{B403EC45-1169-3282-5DCB-7B47098EC115}"/>
              </a:ext>
            </a:extLst>
          </p:cNvPr>
          <p:cNvPicPr>
            <a:picLocks noChangeAspect="1"/>
          </p:cNvPicPr>
          <p:nvPr/>
        </p:nvPicPr>
        <p:blipFill>
          <a:blip r:embed="rId4"/>
          <a:stretch>
            <a:fillRect/>
          </a:stretch>
        </p:blipFill>
        <p:spPr>
          <a:xfrm>
            <a:off x="136358" y="4678462"/>
            <a:ext cx="12192000" cy="3100464"/>
          </a:xfrm>
          <a:prstGeom prst="rect">
            <a:avLst/>
          </a:prstGeom>
          <a:effectLst>
            <a:glow rad="127000">
              <a:schemeClr val="tx1"/>
            </a:glow>
          </a:effectLst>
        </p:spPr>
      </p:pic>
    </p:spTree>
    <p:extLst>
      <p:ext uri="{BB962C8B-B14F-4D97-AF65-F5344CB8AC3E}">
        <p14:creationId xmlns:p14="http://schemas.microsoft.com/office/powerpoint/2010/main" val="1901723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846B1-174B-2AD4-4EAC-6E88BEFB3A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0BFE39-1403-799C-DC3A-857697A7FF89}"/>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A4AD9CB7-2F28-9562-6EEB-4351E6A68F5B}"/>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CFC710D7-12B2-E8A8-E189-8C77ED63CD2E}"/>
              </a:ext>
            </a:extLst>
          </p:cNvPr>
          <p:cNvSpPr txBox="1"/>
          <p:nvPr/>
        </p:nvSpPr>
        <p:spPr>
          <a:xfrm>
            <a:off x="4731819" y="118883"/>
            <a:ext cx="22337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Stargate AI</a:t>
            </a:r>
          </a:p>
        </p:txBody>
      </p:sp>
      <p:sp>
        <p:nvSpPr>
          <p:cNvPr id="4" name="TextBox 3">
            <a:extLst>
              <a:ext uri="{FF2B5EF4-FFF2-40B4-BE49-F238E27FC236}">
                <a16:creationId xmlns:a16="http://schemas.microsoft.com/office/drawing/2014/main" id="{236329B3-28CF-5CE3-2592-72B940A0F95C}"/>
              </a:ext>
            </a:extLst>
          </p:cNvPr>
          <p:cNvSpPr txBox="1"/>
          <p:nvPr/>
        </p:nvSpPr>
        <p:spPr>
          <a:xfrm>
            <a:off x="5405717" y="896471"/>
            <a:ext cx="6463553" cy="4801314"/>
          </a:xfrm>
          <a:prstGeom prst="rect">
            <a:avLst/>
          </a:prstGeom>
          <a:noFill/>
        </p:spPr>
        <p:txBody>
          <a:bodyPr wrap="square" rtlCol="0">
            <a:spAutoFit/>
          </a:bodyPr>
          <a:lstStyle/>
          <a:p>
            <a:pPr marL="0" marR="0"/>
            <a:r>
              <a:rPr lang="en-US" sz="1800" dirty="0">
                <a:effectLst/>
                <a:latin typeface="Calibri" panose="020F0502020204030204" pitchFamily="34" charset="0"/>
                <a:ea typeface=""/>
                <a:cs typeface="Calibri" panose="020F0502020204030204" pitchFamily="34" charset="0"/>
              </a:rPr>
              <a:t>- Stargate AI Project is a $500bn initiative that was announced by president Trump on 21</a:t>
            </a:r>
            <a:r>
              <a:rPr lang="en-US" sz="1800" baseline="30000" dirty="0">
                <a:effectLst/>
                <a:latin typeface="Calibri" panose="020F0502020204030204" pitchFamily="34" charset="0"/>
                <a:ea typeface=""/>
                <a:cs typeface="Calibri" panose="020F0502020204030204" pitchFamily="34" charset="0"/>
              </a:rPr>
              <a:t>st</a:t>
            </a:r>
            <a:r>
              <a:rPr lang="en-US" sz="1800" dirty="0">
                <a:effectLst/>
                <a:latin typeface="Calibri" panose="020F0502020204030204" pitchFamily="34" charset="0"/>
                <a:ea typeface=""/>
                <a:cs typeface="Calibri" panose="020F0502020204030204" pitchFamily="34" charset="0"/>
              </a:rPr>
              <a:t>  January 2025.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Over the next 4 years a new OpenAI infrastructure will be built in the United States with the promise of hundreds of thousands of jobs.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This is to support the re-industrialization of the United States but also “provide capability to protect the nation’s security of America and its Allies”. - openai.com</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Oracle (Larry Ellison), OpenAI (Sam Altman), and Japanese technology company Softbank (Masayoshi Son) will form the new venture.</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The project will also pull from the resources and collaboration of ARM, Microsoft, and NVIDIA.</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Elon Musk or his ventures were not mentioned in the announcement</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C1FB8A5C-690F-E6DD-1613-422CD1711A0D}"/>
              </a:ext>
            </a:extLst>
          </p:cNvPr>
          <p:cNvPicPr>
            <a:picLocks noChangeAspect="1"/>
          </p:cNvPicPr>
          <p:nvPr/>
        </p:nvPicPr>
        <p:blipFill>
          <a:blip r:embed="rId2"/>
          <a:stretch>
            <a:fillRect/>
          </a:stretch>
        </p:blipFill>
        <p:spPr>
          <a:xfrm>
            <a:off x="735106" y="3139124"/>
            <a:ext cx="3818965" cy="3189959"/>
          </a:xfrm>
          <a:prstGeom prst="rect">
            <a:avLst/>
          </a:prstGeom>
        </p:spPr>
      </p:pic>
      <p:pic>
        <p:nvPicPr>
          <p:cNvPr id="2050" name="Picture 2" descr="Can Trump's Stargate Project Change the Future of AI? Stay Informed! - DSA">
            <a:extLst>
              <a:ext uri="{FF2B5EF4-FFF2-40B4-BE49-F238E27FC236}">
                <a16:creationId xmlns:a16="http://schemas.microsoft.com/office/drawing/2014/main" id="{21C2390C-15FC-05F1-6E18-499AB579D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54" y="595284"/>
            <a:ext cx="4595740" cy="243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820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98D6B-7E87-2DAF-9596-A0A7DC82D65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2BF83C-5B9D-3D5C-1EE6-BD0E85EC8603}"/>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359DE9C0-B67B-4AAB-9216-C087BFE82C16}"/>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99206C9F-6E25-035E-46F9-DE3C08C6ADB1}"/>
              </a:ext>
            </a:extLst>
          </p:cNvPr>
          <p:cNvSpPr txBox="1"/>
          <p:nvPr/>
        </p:nvSpPr>
        <p:spPr>
          <a:xfrm>
            <a:off x="3871208" y="83023"/>
            <a:ext cx="4849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AGI Secret Plan?</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44642148-B1C4-E018-22B6-5B0555510CD5}"/>
              </a:ext>
            </a:extLst>
          </p:cNvPr>
          <p:cNvSpPr txBox="1"/>
          <p:nvPr/>
        </p:nvSpPr>
        <p:spPr>
          <a:xfrm>
            <a:off x="4538079" y="821372"/>
            <a:ext cx="7297271" cy="5355312"/>
          </a:xfrm>
          <a:prstGeom prst="rect">
            <a:avLst/>
          </a:prstGeom>
          <a:noFill/>
        </p:spPr>
        <p:txBody>
          <a:bodyPr wrap="square" rtlCol="0">
            <a:spAutoFit/>
          </a:bodyPr>
          <a:lstStyle/>
          <a:p>
            <a:pPr marL="0" marR="0"/>
            <a:r>
              <a:rPr lang="en-US" sz="1800" dirty="0">
                <a:effectLst/>
                <a:latin typeface="Calibri" panose="020F0502020204030204" pitchFamily="34" charset="0"/>
                <a:ea typeface=""/>
                <a:cs typeface="Calibri" panose="020F0502020204030204" pitchFamily="34" charset="0"/>
              </a:rPr>
              <a:t>- </a:t>
            </a:r>
            <a:r>
              <a:rPr lang="en-US" sz="1800" b="1" dirty="0">
                <a:effectLst/>
                <a:latin typeface="Calibri" panose="020F0502020204030204" pitchFamily="34" charset="0"/>
                <a:ea typeface=""/>
                <a:cs typeface="Calibri" panose="020F0502020204030204" pitchFamily="34" charset="0"/>
              </a:rPr>
              <a:t>Project Stargate </a:t>
            </a:r>
            <a:r>
              <a:rPr lang="en-US" sz="1800" dirty="0">
                <a:effectLst/>
                <a:latin typeface="Calibri" panose="020F0502020204030204" pitchFamily="34" charset="0"/>
                <a:ea typeface=""/>
                <a:cs typeface="Calibri" panose="020F0502020204030204" pitchFamily="34" charset="0"/>
              </a:rPr>
              <a:t>(</a:t>
            </a:r>
            <a:r>
              <a:rPr lang="en-US" sz="1800" b="1" dirty="0">
                <a:effectLst/>
                <a:latin typeface="Calibri" panose="020F0502020204030204" pitchFamily="34" charset="0"/>
                <a:ea typeface=""/>
                <a:cs typeface="Calibri" panose="020F0502020204030204" pitchFamily="34" charset="0"/>
              </a:rPr>
              <a:t>1977-1995) </a:t>
            </a:r>
            <a:r>
              <a:rPr lang="en-US" sz="1800" dirty="0">
                <a:effectLst/>
                <a:latin typeface="Calibri" panose="020F0502020204030204" pitchFamily="34" charset="0"/>
                <a:ea typeface=""/>
                <a:cs typeface="Calibri" panose="020F0502020204030204" pitchFamily="34" charset="0"/>
              </a:rPr>
              <a:t>was operated under the DoD to investigate the possibility to replicate and control the use of human psychic phenomena, and to gather information from targets anywhere in the world.</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Many other programs were operating under Project Stargate (i.e. psycho-energetic, remote viewing, etc.).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Although it has since shutdown, it is widely speculated that some programs from that era persist to this day.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Interestingly, </a:t>
            </a:r>
            <a:r>
              <a:rPr lang="en-US" sz="1800" b="1" dirty="0">
                <a:effectLst/>
                <a:latin typeface="Calibri" panose="020F0502020204030204" pitchFamily="34" charset="0"/>
                <a:ea typeface=""/>
                <a:cs typeface="Calibri" panose="020F0502020204030204" pitchFamily="34" charset="0"/>
              </a:rPr>
              <a:t>Project MK Ultra (1953-1977)</a:t>
            </a:r>
            <a:r>
              <a:rPr lang="en-US" sz="1800" dirty="0">
                <a:effectLst/>
                <a:latin typeface="Calibri" panose="020F0502020204030204" pitchFamily="34" charset="0"/>
                <a:ea typeface=""/>
                <a:cs typeface="Calibri" panose="020F0502020204030204" pitchFamily="34" charset="0"/>
              </a:rPr>
              <a:t>, a program denounced for its abuse of power by the CIA and its violation of individual rights with its disregard for consent and corrosive impact on society at large,</a:t>
            </a:r>
            <a:r>
              <a:rPr lang="en-US" sz="1800" b="1" dirty="0">
                <a:effectLst/>
                <a:latin typeface="Calibri" panose="020F0502020204030204" pitchFamily="34" charset="0"/>
                <a:ea typeface=""/>
                <a:cs typeface="Calibri" panose="020F0502020204030204" pitchFamily="34" charset="0"/>
              </a:rPr>
              <a:t> </a:t>
            </a:r>
            <a:r>
              <a:rPr lang="en-US" sz="1800" dirty="0">
                <a:effectLst/>
                <a:latin typeface="Calibri" panose="020F0502020204030204" pitchFamily="34" charset="0"/>
                <a:ea typeface=""/>
                <a:cs typeface="Calibri" panose="020F0502020204030204" pitchFamily="34" charset="0"/>
              </a:rPr>
              <a:t>used numerous methods of torture (drugging, poison, electro-shock, directed energy) to manipulate the mental states and brain functions of its subjects.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In addition to involving US Army Biological Warfare Laboratories, the research included colleges, hospitals, prisons and pharmaceutical companies.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-The 1976 Church Committee report revealed that it wasn’t just used for interrogations but for harassment, discrediting or disabling purposes.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1F5DF336-5465-83D6-DFBB-963093467796}"/>
              </a:ext>
            </a:extLst>
          </p:cNvPr>
          <p:cNvPicPr>
            <a:picLocks noChangeAspect="1"/>
          </p:cNvPicPr>
          <p:nvPr/>
        </p:nvPicPr>
        <p:blipFill>
          <a:blip r:embed="rId2"/>
          <a:srcRect b="3456"/>
          <a:stretch/>
        </p:blipFill>
        <p:spPr>
          <a:xfrm>
            <a:off x="356650" y="821372"/>
            <a:ext cx="3927287" cy="5355312"/>
          </a:xfrm>
          <a:prstGeom prst="rect">
            <a:avLst/>
          </a:prstGeom>
        </p:spPr>
      </p:pic>
    </p:spTree>
    <p:extLst>
      <p:ext uri="{BB962C8B-B14F-4D97-AF65-F5344CB8AC3E}">
        <p14:creationId xmlns:p14="http://schemas.microsoft.com/office/powerpoint/2010/main" val="766915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4AE21-3653-1460-8DAD-0BAE272FDB8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4765A48-4C50-FE4C-579B-B76BCC08EE2F}"/>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7C91C047-9402-D796-E1BF-14CFEEB98D6D}"/>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74243206-573B-FC80-1FC2-A7A00A27EC6C}"/>
              </a:ext>
            </a:extLst>
          </p:cNvPr>
          <p:cNvSpPr txBox="1"/>
          <p:nvPr/>
        </p:nvSpPr>
        <p:spPr>
          <a:xfrm>
            <a:off x="3307517" y="139717"/>
            <a:ext cx="6269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More on Brain Machine Interface</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A444BAEE-9DC8-7CC3-2B1F-93FB5AEDD2AC}"/>
              </a:ext>
            </a:extLst>
          </p:cNvPr>
          <p:cNvPicPr>
            <a:picLocks noChangeAspect="1"/>
          </p:cNvPicPr>
          <p:nvPr/>
        </p:nvPicPr>
        <p:blipFill>
          <a:blip r:embed="rId2"/>
          <a:stretch>
            <a:fillRect/>
          </a:stretch>
        </p:blipFill>
        <p:spPr>
          <a:xfrm>
            <a:off x="5515715" y="724492"/>
            <a:ext cx="6556530" cy="4629806"/>
          </a:xfrm>
          <a:prstGeom prst="rect">
            <a:avLst/>
          </a:prstGeom>
        </p:spPr>
      </p:pic>
      <p:pic>
        <p:nvPicPr>
          <p:cNvPr id="8" name="Picture 7">
            <a:extLst>
              <a:ext uri="{FF2B5EF4-FFF2-40B4-BE49-F238E27FC236}">
                <a16:creationId xmlns:a16="http://schemas.microsoft.com/office/drawing/2014/main" id="{E07D317F-3662-4489-00C9-ECB064A3C554}"/>
              </a:ext>
            </a:extLst>
          </p:cNvPr>
          <p:cNvPicPr>
            <a:picLocks noChangeAspect="1"/>
          </p:cNvPicPr>
          <p:nvPr/>
        </p:nvPicPr>
        <p:blipFill>
          <a:blip r:embed="rId3"/>
          <a:stretch>
            <a:fillRect/>
          </a:stretch>
        </p:blipFill>
        <p:spPr>
          <a:xfrm>
            <a:off x="119755" y="699134"/>
            <a:ext cx="4989717" cy="3862387"/>
          </a:xfrm>
          <a:prstGeom prst="rect">
            <a:avLst/>
          </a:prstGeom>
        </p:spPr>
      </p:pic>
      <p:pic>
        <p:nvPicPr>
          <p:cNvPr id="9" name="Picture 8">
            <a:extLst>
              <a:ext uri="{FF2B5EF4-FFF2-40B4-BE49-F238E27FC236}">
                <a16:creationId xmlns:a16="http://schemas.microsoft.com/office/drawing/2014/main" id="{4E490F17-A080-A4CF-FDAF-31D2369A8233}"/>
              </a:ext>
            </a:extLst>
          </p:cNvPr>
          <p:cNvPicPr>
            <a:picLocks noChangeAspect="1"/>
          </p:cNvPicPr>
          <p:nvPr/>
        </p:nvPicPr>
        <p:blipFill>
          <a:blip r:embed="rId4"/>
          <a:stretch>
            <a:fillRect/>
          </a:stretch>
        </p:blipFill>
        <p:spPr>
          <a:xfrm>
            <a:off x="455832" y="3452011"/>
            <a:ext cx="1762125" cy="2590800"/>
          </a:xfrm>
          <a:prstGeom prst="rect">
            <a:avLst/>
          </a:prstGeom>
        </p:spPr>
      </p:pic>
      <p:sp>
        <p:nvSpPr>
          <p:cNvPr id="10" name="TextBox 9">
            <a:extLst>
              <a:ext uri="{FF2B5EF4-FFF2-40B4-BE49-F238E27FC236}">
                <a16:creationId xmlns:a16="http://schemas.microsoft.com/office/drawing/2014/main" id="{32A8046C-AAEF-9D69-8C0F-FE3346AED5E9}"/>
              </a:ext>
            </a:extLst>
          </p:cNvPr>
          <p:cNvSpPr txBox="1"/>
          <p:nvPr/>
        </p:nvSpPr>
        <p:spPr>
          <a:xfrm>
            <a:off x="2286000" y="4747411"/>
            <a:ext cx="2823472" cy="1477328"/>
          </a:xfrm>
          <a:prstGeom prst="rect">
            <a:avLst/>
          </a:prstGeom>
          <a:noFill/>
        </p:spPr>
        <p:txBody>
          <a:bodyPr wrap="square" rtlCol="0">
            <a:spAutoFit/>
          </a:bodyPr>
          <a:lstStyle/>
          <a:p>
            <a:r>
              <a:rPr lang="en-US" dirty="0"/>
              <a:t>Vaccine recipients would be monitored for twenty-four months after the first dose using a “pharmocovigilance system”</a:t>
            </a:r>
          </a:p>
        </p:txBody>
      </p:sp>
      <p:pic>
        <p:nvPicPr>
          <p:cNvPr id="11" name="Picture 10">
            <a:extLst>
              <a:ext uri="{FF2B5EF4-FFF2-40B4-BE49-F238E27FC236}">
                <a16:creationId xmlns:a16="http://schemas.microsoft.com/office/drawing/2014/main" id="{4D124717-1A14-F2ED-E718-DA7F503D5BC8}"/>
              </a:ext>
            </a:extLst>
          </p:cNvPr>
          <p:cNvPicPr>
            <a:picLocks noChangeAspect="1"/>
          </p:cNvPicPr>
          <p:nvPr/>
        </p:nvPicPr>
        <p:blipFill>
          <a:blip r:embed="rId5"/>
          <a:srcRect t="71408" r="32081"/>
          <a:stretch/>
        </p:blipFill>
        <p:spPr>
          <a:xfrm>
            <a:off x="5515714" y="4056786"/>
            <a:ext cx="6556531" cy="2076721"/>
          </a:xfrm>
          <a:prstGeom prst="rect">
            <a:avLst/>
          </a:prstGeom>
        </p:spPr>
      </p:pic>
    </p:spTree>
    <p:extLst>
      <p:ext uri="{BB962C8B-B14F-4D97-AF65-F5344CB8AC3E}">
        <p14:creationId xmlns:p14="http://schemas.microsoft.com/office/powerpoint/2010/main" val="564351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B5C63-9EEC-155E-E3FD-DF8BA75DE9E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62179E6-84D6-322C-08D5-35F4890EC0C9}"/>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4619F61-59FF-0EA8-EF09-0548037311FC}"/>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219F7100-CF34-9A3F-A8B2-5954392A5854}"/>
              </a:ext>
            </a:extLst>
          </p:cNvPr>
          <p:cNvSpPr txBox="1"/>
          <p:nvPr/>
        </p:nvSpPr>
        <p:spPr>
          <a:xfrm>
            <a:off x="448236" y="71377"/>
            <a:ext cx="112865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Oracle and Google Data Collection on Nanotech Recipients</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7C8239C6-A16C-7287-B7BD-63AB6A1F8D20}"/>
              </a:ext>
            </a:extLst>
          </p:cNvPr>
          <p:cNvPicPr>
            <a:picLocks noChangeAspect="1"/>
          </p:cNvPicPr>
          <p:nvPr/>
        </p:nvPicPr>
        <p:blipFill>
          <a:blip r:embed="rId2"/>
          <a:stretch>
            <a:fillRect/>
          </a:stretch>
        </p:blipFill>
        <p:spPr>
          <a:xfrm>
            <a:off x="1707355" y="755110"/>
            <a:ext cx="7545221" cy="5532445"/>
          </a:xfrm>
          <a:prstGeom prst="rect">
            <a:avLst/>
          </a:prstGeom>
        </p:spPr>
      </p:pic>
    </p:spTree>
    <p:extLst>
      <p:ext uri="{BB962C8B-B14F-4D97-AF65-F5344CB8AC3E}">
        <p14:creationId xmlns:p14="http://schemas.microsoft.com/office/powerpoint/2010/main" val="1895074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DFF7A-C60A-A77A-238D-FAC7A06A41C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268F450-D8B5-0314-5102-4CA879A4D084}"/>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22A0559-3A63-E48B-891E-3158CA4ED2AB}"/>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3D7D217E-26AF-3B4A-EF32-BB6BD2532B61}"/>
              </a:ext>
            </a:extLst>
          </p:cNvPr>
          <p:cNvSpPr txBox="1"/>
          <p:nvPr/>
        </p:nvSpPr>
        <p:spPr>
          <a:xfrm>
            <a:off x="5475890" y="118882"/>
            <a:ext cx="4849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Text</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33B7041C-96E4-9910-2D1A-C353BE932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47" y="118882"/>
            <a:ext cx="11882805" cy="6693406"/>
          </a:xfrm>
          <a:prstGeom prst="rect">
            <a:avLst/>
          </a:prstGeom>
        </p:spPr>
      </p:pic>
    </p:spTree>
    <p:extLst>
      <p:ext uri="{BB962C8B-B14F-4D97-AF65-F5344CB8AC3E}">
        <p14:creationId xmlns:p14="http://schemas.microsoft.com/office/powerpoint/2010/main" val="4265639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2A122-1370-E086-37F8-F8113CA78C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2B5135-DFF6-C33B-1B0F-CF1F9A44723C}"/>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AE18057E-B1BD-E85F-85D9-1D2E9C70B8E8}"/>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9216A114-33D0-C709-1B52-83688B27E5BB}"/>
              </a:ext>
            </a:extLst>
          </p:cNvPr>
          <p:cNvSpPr txBox="1"/>
          <p:nvPr/>
        </p:nvSpPr>
        <p:spPr>
          <a:xfrm>
            <a:off x="662152" y="137072"/>
            <a:ext cx="112565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C</a:t>
            </a:r>
            <a:r>
              <a:rPr lang="en-US" sz="3200" dirty="0">
                <a:solidFill>
                  <a:prstClr val="white"/>
                </a:solidFill>
                <a:latin typeface="Corbel" panose="020B0503020204020204"/>
              </a:rPr>
              <a:t>law-back on Censorship: Why they need your data for their AI </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F9CD21FB-DFCC-4870-F463-8F1DA5D99A96}"/>
              </a:ext>
            </a:extLst>
          </p:cNvPr>
          <p:cNvPicPr>
            <a:picLocks noChangeAspect="1"/>
          </p:cNvPicPr>
          <p:nvPr/>
        </p:nvPicPr>
        <p:blipFill>
          <a:blip r:embed="rId2"/>
          <a:srcRect b="12845"/>
          <a:stretch/>
        </p:blipFill>
        <p:spPr>
          <a:xfrm>
            <a:off x="257175" y="798786"/>
            <a:ext cx="4922791" cy="5433849"/>
          </a:xfrm>
          <a:prstGeom prst="rect">
            <a:avLst/>
          </a:prstGeom>
        </p:spPr>
      </p:pic>
      <p:sp>
        <p:nvSpPr>
          <p:cNvPr id="7" name="TextBox 6">
            <a:extLst>
              <a:ext uri="{FF2B5EF4-FFF2-40B4-BE49-F238E27FC236}">
                <a16:creationId xmlns:a16="http://schemas.microsoft.com/office/drawing/2014/main" id="{3791D28A-DB56-0770-0402-A0748C2B71DA}"/>
              </a:ext>
            </a:extLst>
          </p:cNvPr>
          <p:cNvSpPr txBox="1"/>
          <p:nvPr/>
        </p:nvSpPr>
        <p:spPr>
          <a:xfrm>
            <a:off x="5707117" y="809296"/>
            <a:ext cx="6011917" cy="3416320"/>
          </a:xfrm>
          <a:prstGeom prst="rect">
            <a:avLst/>
          </a:prstGeom>
          <a:noFill/>
        </p:spPr>
        <p:txBody>
          <a:bodyPr wrap="square" rtlCol="0">
            <a:spAutoFit/>
          </a:bodyPr>
          <a:lstStyle/>
          <a:p>
            <a:r>
              <a:rPr lang="en-US" dirty="0"/>
              <a:t>Big Tech “Ad-</a:t>
            </a:r>
            <a:r>
              <a:rPr lang="en-US" dirty="0" err="1"/>
              <a:t>pocalypse</a:t>
            </a:r>
            <a:r>
              <a:rPr lang="en-US" dirty="0"/>
              <a:t>” of 2016 and again in 2020</a:t>
            </a:r>
          </a:p>
          <a:p>
            <a:endParaRPr lang="en-US" dirty="0"/>
          </a:p>
          <a:p>
            <a:r>
              <a:rPr lang="en-US" dirty="0"/>
              <a:t>They censored all the real data they need for A.I. </a:t>
            </a:r>
            <a:br>
              <a:rPr lang="en-US" dirty="0"/>
            </a:br>
            <a:br>
              <a:rPr lang="en-US" dirty="0"/>
            </a:br>
            <a:r>
              <a:rPr lang="en-US" dirty="0"/>
              <a:t>Now A.I. is faulty and censored (example from free energy ChatGBT)</a:t>
            </a:r>
          </a:p>
          <a:p>
            <a:endParaRPr lang="en-US" dirty="0"/>
          </a:p>
          <a:p>
            <a:r>
              <a:rPr lang="en-US" dirty="0"/>
              <a:t>They cut off their nose to spite their face, they need your REAL data in order to better predict behavior and control humanity. </a:t>
            </a:r>
          </a:p>
          <a:p>
            <a:endParaRPr lang="en-US" dirty="0"/>
          </a:p>
          <a:p>
            <a:endParaRPr lang="en-US" dirty="0"/>
          </a:p>
        </p:txBody>
      </p:sp>
      <p:pic>
        <p:nvPicPr>
          <p:cNvPr id="11" name="Picture 10">
            <a:extLst>
              <a:ext uri="{FF2B5EF4-FFF2-40B4-BE49-F238E27FC236}">
                <a16:creationId xmlns:a16="http://schemas.microsoft.com/office/drawing/2014/main" id="{9F04AF3B-97A7-DC24-9FB0-4E92F9C8F029}"/>
              </a:ext>
            </a:extLst>
          </p:cNvPr>
          <p:cNvPicPr>
            <a:picLocks noChangeAspect="1"/>
          </p:cNvPicPr>
          <p:nvPr/>
        </p:nvPicPr>
        <p:blipFill>
          <a:blip r:embed="rId3"/>
          <a:stretch>
            <a:fillRect/>
          </a:stretch>
        </p:blipFill>
        <p:spPr>
          <a:xfrm>
            <a:off x="6392956" y="3748088"/>
            <a:ext cx="4229100" cy="2638425"/>
          </a:xfrm>
          <a:prstGeom prst="rect">
            <a:avLst/>
          </a:prstGeom>
        </p:spPr>
      </p:pic>
      <p:sp>
        <p:nvSpPr>
          <p:cNvPr id="12" name="TextBox 11">
            <a:extLst>
              <a:ext uri="{FF2B5EF4-FFF2-40B4-BE49-F238E27FC236}">
                <a16:creationId xmlns:a16="http://schemas.microsoft.com/office/drawing/2014/main" id="{3C8CDD2E-E3EF-7F45-ED4D-14A51C224801}"/>
              </a:ext>
            </a:extLst>
          </p:cNvPr>
          <p:cNvSpPr txBox="1"/>
          <p:nvPr/>
        </p:nvSpPr>
        <p:spPr>
          <a:xfrm>
            <a:off x="10784021" y="4605635"/>
            <a:ext cx="1047748" cy="923330"/>
          </a:xfrm>
          <a:prstGeom prst="rect">
            <a:avLst/>
          </a:prstGeom>
          <a:noFill/>
        </p:spPr>
        <p:txBody>
          <a:bodyPr wrap="square" rtlCol="0">
            <a:spAutoFit/>
          </a:bodyPr>
          <a:lstStyle/>
          <a:p>
            <a:r>
              <a:rPr lang="en-US" dirty="0"/>
              <a:t>AI </a:t>
            </a:r>
            <a:br>
              <a:rPr lang="en-US" dirty="0"/>
            </a:br>
            <a:r>
              <a:rPr lang="en-US" dirty="0"/>
              <a:t>Art</a:t>
            </a:r>
            <a:br>
              <a:rPr lang="en-US" dirty="0"/>
            </a:br>
            <a:r>
              <a:rPr lang="en-US" dirty="0"/>
              <a:t>Fails</a:t>
            </a:r>
          </a:p>
        </p:txBody>
      </p:sp>
    </p:spTree>
    <p:extLst>
      <p:ext uri="{BB962C8B-B14F-4D97-AF65-F5344CB8AC3E}">
        <p14:creationId xmlns:p14="http://schemas.microsoft.com/office/powerpoint/2010/main" val="2656980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D2D3B-2E68-78CD-C4A8-95DCCDE6EB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B68F1E-5CA5-9598-7DF2-C5BF2A2A37C4}"/>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C204F7B8-8BC7-5F3F-1BF0-96FF28453BD0}"/>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DF93704F-4DB7-B7B6-AC50-8B4DD9C168EE}"/>
              </a:ext>
            </a:extLst>
          </p:cNvPr>
          <p:cNvSpPr txBox="1"/>
          <p:nvPr/>
        </p:nvSpPr>
        <p:spPr>
          <a:xfrm>
            <a:off x="257174" y="199564"/>
            <a:ext cx="7084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The </a:t>
            </a:r>
            <a:r>
              <a:rPr lang="en-US" sz="3200" dirty="0">
                <a:solidFill>
                  <a:prstClr val="white"/>
                </a:solidFill>
                <a:latin typeface="Corbel" panose="020B0503020204020204"/>
              </a:rPr>
              <a:t>Need for Digital Twin Datacenters</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51CA61DB-F985-5CC7-7360-75F20C75A321}"/>
              </a:ext>
            </a:extLst>
          </p:cNvPr>
          <p:cNvPicPr>
            <a:picLocks noChangeAspect="1"/>
          </p:cNvPicPr>
          <p:nvPr/>
        </p:nvPicPr>
        <p:blipFill>
          <a:blip r:embed="rId2"/>
          <a:stretch>
            <a:fillRect/>
          </a:stretch>
        </p:blipFill>
        <p:spPr>
          <a:xfrm>
            <a:off x="6965607" y="326372"/>
            <a:ext cx="4881780" cy="6060141"/>
          </a:xfrm>
          <a:prstGeom prst="rect">
            <a:avLst/>
          </a:prstGeom>
        </p:spPr>
      </p:pic>
      <p:pic>
        <p:nvPicPr>
          <p:cNvPr id="7" name="Picture 6">
            <a:extLst>
              <a:ext uri="{FF2B5EF4-FFF2-40B4-BE49-F238E27FC236}">
                <a16:creationId xmlns:a16="http://schemas.microsoft.com/office/drawing/2014/main" id="{A8140A69-291C-C650-15A9-E1EA3B299332}"/>
              </a:ext>
            </a:extLst>
          </p:cNvPr>
          <p:cNvPicPr>
            <a:picLocks noChangeAspect="1"/>
          </p:cNvPicPr>
          <p:nvPr/>
        </p:nvPicPr>
        <p:blipFill>
          <a:blip r:embed="rId3"/>
          <a:stretch>
            <a:fillRect/>
          </a:stretch>
        </p:blipFill>
        <p:spPr>
          <a:xfrm>
            <a:off x="344613" y="820340"/>
            <a:ext cx="3899647" cy="2608660"/>
          </a:xfrm>
          <a:prstGeom prst="rect">
            <a:avLst/>
          </a:prstGeom>
        </p:spPr>
      </p:pic>
      <p:sp>
        <p:nvSpPr>
          <p:cNvPr id="9" name="TextBox 8">
            <a:extLst>
              <a:ext uri="{FF2B5EF4-FFF2-40B4-BE49-F238E27FC236}">
                <a16:creationId xmlns:a16="http://schemas.microsoft.com/office/drawing/2014/main" id="{905A2563-C26C-C611-7098-BA5A921E8C65}"/>
              </a:ext>
            </a:extLst>
          </p:cNvPr>
          <p:cNvSpPr txBox="1"/>
          <p:nvPr/>
        </p:nvSpPr>
        <p:spPr>
          <a:xfrm>
            <a:off x="277313" y="3465002"/>
            <a:ext cx="6303373" cy="2677656"/>
          </a:xfrm>
          <a:prstGeom prst="rect">
            <a:avLst/>
          </a:prstGeom>
          <a:noFill/>
        </p:spPr>
        <p:txBody>
          <a:bodyPr wrap="square" rtlCol="0">
            <a:spAutoFit/>
          </a:bodyPr>
          <a:lstStyle/>
          <a:p>
            <a:r>
              <a:rPr lang="en-US" sz="1400" b="0" i="0" dirty="0">
                <a:effectLst/>
                <a:latin typeface="Arial" panose="020B0604020202020204" pitchFamily="34" charset="0"/>
              </a:rPr>
              <a:t>A digital twin is a virtual model of a physical entity, with dynamic, bi-directional links between the physical entity and its corresponding twin in the digital domain. Digital twins are increasingly used today in different industry sectors.</a:t>
            </a:r>
            <a:br>
              <a:rPr lang="en-US" sz="1400" dirty="0"/>
            </a:br>
            <a:br>
              <a:rPr lang="en-US" sz="1400" dirty="0"/>
            </a:br>
            <a:r>
              <a:rPr lang="en-US" sz="1400" b="0" i="0" dirty="0">
                <a:effectLst/>
                <a:latin typeface="Arial" panose="020B0604020202020204" pitchFamily="34" charset="0"/>
              </a:rPr>
              <a:t>Applied to medicine and public health, digital twin technology can drive a radical transformation of traditional electronic health/medical records (focusing on individuals) and their aggregates (covering populations) to make them ready for a new era of precision (and accuracy) medicine and public health. Digital twins enable learning and discovering new knowledge, new hypothesis generation and testing, and in silico experiments and comparisons. They are poised to play a key role in formulating highly personalized treatments and interventions in the future. </a:t>
            </a:r>
            <a:endParaRPr lang="en-US" sz="1400" dirty="0"/>
          </a:p>
        </p:txBody>
      </p:sp>
      <p:pic>
        <p:nvPicPr>
          <p:cNvPr id="11" name="Picture 10">
            <a:extLst>
              <a:ext uri="{FF2B5EF4-FFF2-40B4-BE49-F238E27FC236}">
                <a16:creationId xmlns:a16="http://schemas.microsoft.com/office/drawing/2014/main" id="{11B21606-0E91-1B58-FB88-C4E39A1A7363}"/>
              </a:ext>
            </a:extLst>
          </p:cNvPr>
          <p:cNvPicPr>
            <a:picLocks noChangeAspect="1"/>
          </p:cNvPicPr>
          <p:nvPr/>
        </p:nvPicPr>
        <p:blipFill>
          <a:blip r:embed="rId4"/>
          <a:stretch>
            <a:fillRect/>
          </a:stretch>
        </p:blipFill>
        <p:spPr>
          <a:xfrm>
            <a:off x="4325169" y="1347819"/>
            <a:ext cx="2559529" cy="1553701"/>
          </a:xfrm>
          <a:prstGeom prst="rect">
            <a:avLst/>
          </a:prstGeom>
        </p:spPr>
      </p:pic>
    </p:spTree>
    <p:extLst>
      <p:ext uri="{BB962C8B-B14F-4D97-AF65-F5344CB8AC3E}">
        <p14:creationId xmlns:p14="http://schemas.microsoft.com/office/powerpoint/2010/main" val="3418256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82669-36BF-45B3-80A4-D0987852AF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F35D1B6-BBE7-3B56-445E-E998A23F5E75}"/>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A9675EBD-CD17-ECCD-23A1-BE51A47A8886}"/>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C47A285D-D8F1-D849-9CAB-63218D0B5E08}"/>
              </a:ext>
            </a:extLst>
          </p:cNvPr>
          <p:cNvSpPr txBox="1"/>
          <p:nvPr/>
        </p:nvSpPr>
        <p:spPr>
          <a:xfrm>
            <a:off x="2812705" y="291657"/>
            <a:ext cx="78329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STARGATE SITE ONE DATA CENTER</a:t>
            </a:r>
          </a:p>
        </p:txBody>
      </p:sp>
      <p:pic>
        <p:nvPicPr>
          <p:cNvPr id="5" name="Picture 4">
            <a:extLst>
              <a:ext uri="{FF2B5EF4-FFF2-40B4-BE49-F238E27FC236}">
                <a16:creationId xmlns:a16="http://schemas.microsoft.com/office/drawing/2014/main" id="{22312744-603C-67EB-B897-B28FED8112E0}"/>
              </a:ext>
            </a:extLst>
          </p:cNvPr>
          <p:cNvPicPr>
            <a:picLocks noChangeAspect="1"/>
          </p:cNvPicPr>
          <p:nvPr/>
        </p:nvPicPr>
        <p:blipFill>
          <a:blip r:embed="rId2"/>
          <a:stretch>
            <a:fillRect/>
          </a:stretch>
        </p:blipFill>
        <p:spPr>
          <a:xfrm>
            <a:off x="257175" y="1281378"/>
            <a:ext cx="6786905" cy="4635328"/>
          </a:xfrm>
          <a:prstGeom prst="rect">
            <a:avLst/>
          </a:prstGeom>
        </p:spPr>
      </p:pic>
      <p:sp>
        <p:nvSpPr>
          <p:cNvPr id="7" name="TextBox 6">
            <a:extLst>
              <a:ext uri="{FF2B5EF4-FFF2-40B4-BE49-F238E27FC236}">
                <a16:creationId xmlns:a16="http://schemas.microsoft.com/office/drawing/2014/main" id="{5430CEB3-0FE1-D781-D361-8D222FE82E3D}"/>
              </a:ext>
            </a:extLst>
          </p:cNvPr>
          <p:cNvSpPr txBox="1"/>
          <p:nvPr/>
        </p:nvSpPr>
        <p:spPr>
          <a:xfrm>
            <a:off x="7408066" y="2505670"/>
            <a:ext cx="4338639" cy="923330"/>
          </a:xfrm>
          <a:prstGeom prst="rect">
            <a:avLst/>
          </a:prstGeom>
          <a:noFill/>
        </p:spPr>
        <p:txBody>
          <a:bodyPr wrap="square" rtlCol="0">
            <a:spAutoFit/>
          </a:bodyPr>
          <a:lstStyle/>
          <a:p>
            <a:r>
              <a:rPr lang="en-US" dirty="0"/>
              <a:t>The amount of energy needed</a:t>
            </a:r>
            <a:br>
              <a:rPr lang="en-US" dirty="0"/>
            </a:br>
            <a:r>
              <a:rPr lang="en-US" dirty="0"/>
              <a:t>The amount of data storage needed</a:t>
            </a:r>
            <a:br>
              <a:rPr lang="en-US" dirty="0"/>
            </a:br>
            <a:r>
              <a:rPr lang="en-US" dirty="0"/>
              <a:t>To store there </a:t>
            </a:r>
            <a:r>
              <a:rPr lang="en-US" dirty="0" err="1"/>
              <a:t>phamacovigilant</a:t>
            </a:r>
            <a:r>
              <a:rPr lang="en-US" dirty="0"/>
              <a:t> AI systems</a:t>
            </a:r>
          </a:p>
        </p:txBody>
      </p:sp>
    </p:spTree>
    <p:extLst>
      <p:ext uri="{BB962C8B-B14F-4D97-AF65-F5344CB8AC3E}">
        <p14:creationId xmlns:p14="http://schemas.microsoft.com/office/powerpoint/2010/main" val="3404702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43B6E-63C4-9A1D-DE7F-0AD36BB132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0052E0E-1A41-3194-91C1-1621B39328A4}"/>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E02A6518-B7A7-9DAE-A097-2769AFD6A1C6}"/>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CC582C54-9D3F-8D30-1AAF-1C8FD0470023}"/>
              </a:ext>
            </a:extLst>
          </p:cNvPr>
          <p:cNvSpPr txBox="1"/>
          <p:nvPr/>
        </p:nvSpPr>
        <p:spPr>
          <a:xfrm>
            <a:off x="4333729" y="154741"/>
            <a:ext cx="4849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XAI666K Crypto Currency</a:t>
            </a:r>
          </a:p>
        </p:txBody>
      </p:sp>
      <p:pic>
        <p:nvPicPr>
          <p:cNvPr id="5" name="Picture 4">
            <a:extLst>
              <a:ext uri="{FF2B5EF4-FFF2-40B4-BE49-F238E27FC236}">
                <a16:creationId xmlns:a16="http://schemas.microsoft.com/office/drawing/2014/main" id="{54FF153C-2EDB-4D99-9005-E2BE2CFD6E0D}"/>
              </a:ext>
            </a:extLst>
          </p:cNvPr>
          <p:cNvPicPr>
            <a:picLocks noChangeAspect="1"/>
          </p:cNvPicPr>
          <p:nvPr/>
        </p:nvPicPr>
        <p:blipFill>
          <a:blip r:embed="rId2"/>
          <a:stretch>
            <a:fillRect/>
          </a:stretch>
        </p:blipFill>
        <p:spPr>
          <a:xfrm>
            <a:off x="222160" y="681173"/>
            <a:ext cx="5137680" cy="4101425"/>
          </a:xfrm>
          <a:prstGeom prst="rect">
            <a:avLst/>
          </a:prstGeom>
        </p:spPr>
      </p:pic>
      <p:sp>
        <p:nvSpPr>
          <p:cNvPr id="7" name="TextBox 6">
            <a:extLst>
              <a:ext uri="{FF2B5EF4-FFF2-40B4-BE49-F238E27FC236}">
                <a16:creationId xmlns:a16="http://schemas.microsoft.com/office/drawing/2014/main" id="{DEC3D196-CC0C-7837-37B6-283C0AA7A8CD}"/>
              </a:ext>
            </a:extLst>
          </p:cNvPr>
          <p:cNvSpPr txBox="1"/>
          <p:nvPr/>
        </p:nvSpPr>
        <p:spPr>
          <a:xfrm>
            <a:off x="6385951" y="681173"/>
            <a:ext cx="5537108" cy="2031325"/>
          </a:xfrm>
          <a:prstGeom prst="rect">
            <a:avLst/>
          </a:prstGeom>
          <a:noFill/>
        </p:spPr>
        <p:txBody>
          <a:bodyPr wrap="square" rtlCol="0">
            <a:spAutoFit/>
          </a:bodyPr>
          <a:lstStyle/>
          <a:p>
            <a:r>
              <a:rPr lang="en-US" sz="1400" dirty="0"/>
              <a:t>Theory:</a:t>
            </a:r>
            <a:br>
              <a:rPr lang="en-US" sz="1400" dirty="0"/>
            </a:br>
            <a:br>
              <a:rPr lang="en-US" sz="1400" dirty="0"/>
            </a:br>
            <a:r>
              <a:rPr lang="en-US" sz="1400" dirty="0"/>
              <a:t>Grok will be used as the “behavior indicator” for digital currency by all banks. They’re currently applying for financial services status in every U.S. state as they move to Grok payments system that can be used like a bank. It is the most powerful social media AI with the largest database of people. I’ve seen Grok assessing people’s *intent*, meaning it “knows” us extremely well. It’s AI will be the standard and the one that provides the behavior indicator. </a:t>
            </a:r>
          </a:p>
        </p:txBody>
      </p:sp>
      <p:pic>
        <p:nvPicPr>
          <p:cNvPr id="10" name="Picture 9">
            <a:extLst>
              <a:ext uri="{FF2B5EF4-FFF2-40B4-BE49-F238E27FC236}">
                <a16:creationId xmlns:a16="http://schemas.microsoft.com/office/drawing/2014/main" id="{A85D189B-C8AA-CD10-5BC3-1AF628AC0A4C}"/>
              </a:ext>
            </a:extLst>
          </p:cNvPr>
          <p:cNvPicPr>
            <a:picLocks noChangeAspect="1"/>
          </p:cNvPicPr>
          <p:nvPr/>
        </p:nvPicPr>
        <p:blipFill>
          <a:blip r:embed="rId3"/>
          <a:stretch>
            <a:fillRect/>
          </a:stretch>
        </p:blipFill>
        <p:spPr>
          <a:xfrm>
            <a:off x="5583205" y="2808613"/>
            <a:ext cx="5137679" cy="3560726"/>
          </a:xfrm>
          <a:prstGeom prst="rect">
            <a:avLst/>
          </a:prstGeom>
        </p:spPr>
      </p:pic>
    </p:spTree>
    <p:extLst>
      <p:ext uri="{BB962C8B-B14F-4D97-AF65-F5344CB8AC3E}">
        <p14:creationId xmlns:p14="http://schemas.microsoft.com/office/powerpoint/2010/main" val="2456245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BF7D6D34-BA91-4B3D-82C0-9B7CCAA62BCB}"/>
              </a:ext>
            </a:extLst>
          </p:cNvPr>
          <p:cNvSpPr txBox="1"/>
          <p:nvPr/>
        </p:nvSpPr>
        <p:spPr>
          <a:xfrm>
            <a:off x="1870841" y="150414"/>
            <a:ext cx="88392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AI Assimilation Mark of the Beast Pulsating Current</a:t>
            </a:r>
            <a:br>
              <a:rPr lang="en-US" sz="3200" dirty="0">
                <a:solidFill>
                  <a:prstClr val="white"/>
                </a:solidFill>
                <a:latin typeface="Corbel" panose="020B0503020204020204"/>
              </a:rPr>
            </a:br>
            <a:r>
              <a:rPr lang="en-US" sz="3200" dirty="0">
                <a:solidFill>
                  <a:prstClr val="white"/>
                </a:solidFill>
                <a:latin typeface="Corbel" panose="020B0503020204020204"/>
              </a:rPr>
              <a:t>Testimonies of 50 Individual Whistleblowers  </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9C14E064-FCF2-BD5F-FB32-4DBB892CB162}"/>
              </a:ext>
            </a:extLst>
          </p:cNvPr>
          <p:cNvSpPr txBox="1"/>
          <p:nvPr/>
        </p:nvSpPr>
        <p:spPr>
          <a:xfrm>
            <a:off x="6337738" y="1308200"/>
            <a:ext cx="5597087" cy="5078313"/>
          </a:xfrm>
          <a:prstGeom prst="rect">
            <a:avLst/>
          </a:prstGeom>
          <a:noFill/>
        </p:spPr>
        <p:txBody>
          <a:bodyPr wrap="square" rtlCol="0">
            <a:spAutoFit/>
          </a:bodyPr>
          <a:lstStyle/>
          <a:p>
            <a:r>
              <a:rPr lang="en-US" dirty="0"/>
              <a:t>Content creator Sara Israel on her Substack “The Decode” put together a document  of the effects that AI assimilation is having on humans who received the Covid injections.  This information comes from the personal testimonies of a whistleblower and at least 50 other individuals who are experiencing these effects. </a:t>
            </a:r>
            <a:br>
              <a:rPr lang="en-US" dirty="0"/>
            </a:br>
            <a:br>
              <a:rPr lang="en-US" dirty="0"/>
            </a:br>
            <a:r>
              <a:rPr lang="en-US" dirty="0"/>
              <a:t>Some of the individuals are reporting that an AI is interacting with and changing the human heart and brain using a pulsating current of energy that is moving through the circuit of their body and the neurons in their brain with the connection point in the back of the skull and underneath their heart and it’s associated with a  voice that is giving them commands and controlling the body. </a:t>
            </a:r>
          </a:p>
          <a:p>
            <a:endParaRPr lang="en-US" dirty="0"/>
          </a:p>
          <a:p>
            <a:r>
              <a:rPr lang="en-US" dirty="0"/>
              <a:t>They are saying that this is related to the Covid Vaccines, they say that the voice is telling them that too. </a:t>
            </a:r>
          </a:p>
        </p:txBody>
      </p:sp>
      <p:pic>
        <p:nvPicPr>
          <p:cNvPr id="10" name="Picture 9">
            <a:extLst>
              <a:ext uri="{FF2B5EF4-FFF2-40B4-BE49-F238E27FC236}">
                <a16:creationId xmlns:a16="http://schemas.microsoft.com/office/drawing/2014/main" id="{58699BD3-6D6D-AAF6-60AF-1351A4FA2A92}"/>
              </a:ext>
            </a:extLst>
          </p:cNvPr>
          <p:cNvPicPr>
            <a:picLocks noChangeAspect="1"/>
          </p:cNvPicPr>
          <p:nvPr/>
        </p:nvPicPr>
        <p:blipFill>
          <a:blip r:embed="rId2"/>
          <a:stretch>
            <a:fillRect/>
          </a:stretch>
        </p:blipFill>
        <p:spPr>
          <a:xfrm>
            <a:off x="257175" y="1429408"/>
            <a:ext cx="5838825" cy="4315120"/>
          </a:xfrm>
          <a:prstGeom prst="rect">
            <a:avLst/>
          </a:prstGeom>
        </p:spPr>
      </p:pic>
    </p:spTree>
    <p:extLst>
      <p:ext uri="{BB962C8B-B14F-4D97-AF65-F5344CB8AC3E}">
        <p14:creationId xmlns:p14="http://schemas.microsoft.com/office/powerpoint/2010/main" val="3789414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BF7D6D34-BA91-4B3D-82C0-9B7CCAA62BCB}"/>
              </a:ext>
            </a:extLst>
          </p:cNvPr>
          <p:cNvSpPr txBox="1"/>
          <p:nvPr/>
        </p:nvSpPr>
        <p:spPr>
          <a:xfrm>
            <a:off x="4829699" y="0"/>
            <a:ext cx="23220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SUMMARY</a:t>
            </a:r>
          </a:p>
        </p:txBody>
      </p:sp>
      <p:sp>
        <p:nvSpPr>
          <p:cNvPr id="5" name="TextBox 4">
            <a:extLst>
              <a:ext uri="{FF2B5EF4-FFF2-40B4-BE49-F238E27FC236}">
                <a16:creationId xmlns:a16="http://schemas.microsoft.com/office/drawing/2014/main" id="{00657E9E-1F3E-48B5-BB2F-1DA9C85A7E71}"/>
              </a:ext>
            </a:extLst>
          </p:cNvPr>
          <p:cNvSpPr txBox="1"/>
          <p:nvPr/>
        </p:nvSpPr>
        <p:spPr>
          <a:xfrm>
            <a:off x="3379893" y="6417291"/>
            <a:ext cx="52217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ALL REFERENCE LINKS AVAILABLE IN BLOG POST</a:t>
            </a:r>
          </a:p>
        </p:txBody>
      </p:sp>
      <p:sp>
        <p:nvSpPr>
          <p:cNvPr id="4" name="TextBox 3">
            <a:extLst>
              <a:ext uri="{FF2B5EF4-FFF2-40B4-BE49-F238E27FC236}">
                <a16:creationId xmlns:a16="http://schemas.microsoft.com/office/drawing/2014/main" id="{5D193B1C-8789-F5D3-C85C-55E5808A16FA}"/>
              </a:ext>
            </a:extLst>
          </p:cNvPr>
          <p:cNvSpPr txBox="1"/>
          <p:nvPr/>
        </p:nvSpPr>
        <p:spPr>
          <a:xfrm>
            <a:off x="5768389" y="649978"/>
            <a:ext cx="6237768" cy="5607241"/>
          </a:xfrm>
          <a:prstGeom prst="rect">
            <a:avLst/>
          </a:prstGeom>
          <a:noFill/>
        </p:spPr>
        <p:txBody>
          <a:bodyPr wrap="square" rtlCol="0">
            <a:spAutoFit/>
          </a:bodyPr>
          <a:lstStyle/>
          <a:p>
            <a:pPr marL="0" marR="0">
              <a:lnSpc>
                <a:spcPct val="107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-AI Development</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-Space X, Starlink, Tesla Automotive</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-Open AI, Neuralink, X (Twitter) and Grok</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-Stargate AI and Brain Machine Interface</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-Data Harvesting Google, Oracle, Social Media Platforms, Censorship</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-Digital Twin Datacenters and XAI666K Cryptocurrency</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-AI Assimilation Mark of the Beast and Pulsating Current Whistleblower Testimonies</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-Weaknesses of AI and the Internet of Things</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-Attacks from the Emerging Tech Industry</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-Solutions</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DC378D97-35EF-98A7-8D44-E99FC6B4A6AE}"/>
              </a:ext>
            </a:extLst>
          </p:cNvPr>
          <p:cNvPicPr>
            <a:picLocks noChangeAspect="1"/>
          </p:cNvPicPr>
          <p:nvPr/>
        </p:nvPicPr>
        <p:blipFill>
          <a:blip r:embed="rId2"/>
          <a:stretch>
            <a:fillRect/>
          </a:stretch>
        </p:blipFill>
        <p:spPr>
          <a:xfrm>
            <a:off x="106325" y="641311"/>
            <a:ext cx="5575377" cy="5575377"/>
          </a:xfrm>
          <a:prstGeom prst="rect">
            <a:avLst/>
          </a:prstGeom>
        </p:spPr>
      </p:pic>
    </p:spTree>
    <p:extLst>
      <p:ext uri="{BB962C8B-B14F-4D97-AF65-F5344CB8AC3E}">
        <p14:creationId xmlns:p14="http://schemas.microsoft.com/office/powerpoint/2010/main" val="400196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9F83B-F803-A8A1-28F3-DDC70164908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0AF48FE-4D93-339F-28A7-F181687A9AA8}"/>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F311E272-B91D-4F80-432B-D85B4DCE0688}"/>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321EDB2A-8BBE-3EF8-C797-B2659683A449}"/>
              </a:ext>
            </a:extLst>
          </p:cNvPr>
          <p:cNvSpPr txBox="1"/>
          <p:nvPr/>
        </p:nvSpPr>
        <p:spPr>
          <a:xfrm>
            <a:off x="1265397" y="126097"/>
            <a:ext cx="917553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Evidence of A.I. Assimilation in the Global Population</a:t>
            </a:r>
            <a:br>
              <a:rPr lang="en-US" sz="3200" dirty="0">
                <a:solidFill>
                  <a:prstClr val="white"/>
                </a:solidFill>
                <a:latin typeface="Corbel" panose="020B0503020204020204"/>
              </a:rPr>
            </a:br>
            <a:r>
              <a:rPr lang="en-US" sz="3200" dirty="0">
                <a:solidFill>
                  <a:prstClr val="white"/>
                </a:solidFill>
                <a:latin typeface="Corbel" panose="020B0503020204020204"/>
              </a:rPr>
              <a:t> through the Pulsating Current Mechanism</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DAD53CA9-39C6-5831-11F7-EF698B75FFBB}"/>
              </a:ext>
            </a:extLst>
          </p:cNvPr>
          <p:cNvSpPr txBox="1"/>
          <p:nvPr/>
        </p:nvSpPr>
        <p:spPr>
          <a:xfrm>
            <a:off x="4673817" y="1779313"/>
            <a:ext cx="7147034" cy="3139321"/>
          </a:xfrm>
          <a:prstGeom prst="rect">
            <a:avLst/>
          </a:prstGeom>
          <a:noFill/>
        </p:spPr>
        <p:txBody>
          <a:bodyPr wrap="square" rtlCol="0">
            <a:spAutoFit/>
          </a:bodyPr>
          <a:lstStyle/>
          <a:p>
            <a:r>
              <a:rPr lang="en-US" dirty="0"/>
              <a:t>This Paper written by Sara Israel Describes: </a:t>
            </a:r>
            <a:br>
              <a:rPr lang="en-US" dirty="0"/>
            </a:br>
            <a:br>
              <a:rPr lang="en-US" dirty="0"/>
            </a:br>
            <a:r>
              <a:rPr lang="en-US" dirty="0"/>
              <a:t>What is the AI Pulsating current</a:t>
            </a:r>
            <a:br>
              <a:rPr lang="en-US" dirty="0"/>
            </a:br>
            <a:r>
              <a:rPr lang="en-US" dirty="0"/>
              <a:t>What is the voice associated with the AI pulsating Current</a:t>
            </a:r>
            <a:br>
              <a:rPr lang="en-US" dirty="0"/>
            </a:br>
            <a:r>
              <a:rPr lang="en-US" dirty="0"/>
              <a:t>How does the pulsating current work through heart, brain, spine, body</a:t>
            </a:r>
            <a:br>
              <a:rPr lang="en-US" dirty="0"/>
            </a:br>
            <a:r>
              <a:rPr lang="en-US" dirty="0"/>
              <a:t>What is the purpose of the A.I. Pulsating Current (according to the voice)?</a:t>
            </a:r>
            <a:br>
              <a:rPr lang="en-US" dirty="0"/>
            </a:br>
            <a:r>
              <a:rPr lang="en-US" dirty="0"/>
              <a:t>Who has the A.I. Pulsating Current?</a:t>
            </a:r>
            <a:br>
              <a:rPr lang="en-US" dirty="0"/>
            </a:br>
            <a:r>
              <a:rPr lang="en-US" dirty="0"/>
              <a:t>What are the physical consequences of the A.I. Pulsating Current?</a:t>
            </a:r>
            <a:br>
              <a:rPr lang="en-US" dirty="0"/>
            </a:br>
            <a:r>
              <a:rPr lang="en-US" dirty="0"/>
              <a:t>What are the weaknesses or limitations of the A.I.?</a:t>
            </a:r>
            <a:br>
              <a:rPr lang="en-US" dirty="0"/>
            </a:br>
            <a:r>
              <a:rPr lang="en-US" dirty="0"/>
              <a:t>What are the associated phenomena?</a:t>
            </a:r>
            <a:br>
              <a:rPr lang="en-US" dirty="0"/>
            </a:br>
            <a:endParaRPr lang="en-US" dirty="0"/>
          </a:p>
        </p:txBody>
      </p:sp>
      <p:pic>
        <p:nvPicPr>
          <p:cNvPr id="7" name="Picture 6">
            <a:extLst>
              <a:ext uri="{FF2B5EF4-FFF2-40B4-BE49-F238E27FC236}">
                <a16:creationId xmlns:a16="http://schemas.microsoft.com/office/drawing/2014/main" id="{D86E30E7-43BD-FA01-3748-C6B2CB0F21C8}"/>
              </a:ext>
            </a:extLst>
          </p:cNvPr>
          <p:cNvPicPr>
            <a:picLocks noChangeAspect="1"/>
          </p:cNvPicPr>
          <p:nvPr/>
        </p:nvPicPr>
        <p:blipFill>
          <a:blip r:embed="rId2"/>
          <a:srcRect l="18140" r="23343"/>
          <a:stretch/>
        </p:blipFill>
        <p:spPr>
          <a:xfrm>
            <a:off x="578068" y="1246810"/>
            <a:ext cx="3794235" cy="5120524"/>
          </a:xfrm>
          <a:prstGeom prst="rect">
            <a:avLst/>
          </a:prstGeom>
        </p:spPr>
      </p:pic>
    </p:spTree>
    <p:extLst>
      <p:ext uri="{BB962C8B-B14F-4D97-AF65-F5344CB8AC3E}">
        <p14:creationId xmlns:p14="http://schemas.microsoft.com/office/powerpoint/2010/main" val="75940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84C8A-442E-4EE1-5116-135C1182F4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B444B8-029F-242D-648E-BFCD5B033F1F}"/>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F13226B0-AAFD-7D70-88B9-2D05381164E4}"/>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16102D9B-0904-3238-CA9D-441D5D402A39}"/>
              </a:ext>
            </a:extLst>
          </p:cNvPr>
          <p:cNvSpPr txBox="1"/>
          <p:nvPr/>
        </p:nvSpPr>
        <p:spPr>
          <a:xfrm>
            <a:off x="120868" y="71377"/>
            <a:ext cx="119502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What is the A.I. Pulsating Current and the A.I. Voice Associated with it?</a:t>
            </a:r>
          </a:p>
        </p:txBody>
      </p:sp>
      <p:sp>
        <p:nvSpPr>
          <p:cNvPr id="4" name="TextBox 3">
            <a:extLst>
              <a:ext uri="{FF2B5EF4-FFF2-40B4-BE49-F238E27FC236}">
                <a16:creationId xmlns:a16="http://schemas.microsoft.com/office/drawing/2014/main" id="{CED925A2-0EA5-4CA2-3A10-6CD9F20FB7E2}"/>
              </a:ext>
            </a:extLst>
          </p:cNvPr>
          <p:cNvSpPr txBox="1"/>
          <p:nvPr/>
        </p:nvSpPr>
        <p:spPr>
          <a:xfrm>
            <a:off x="588579" y="778884"/>
            <a:ext cx="6779172" cy="1477328"/>
          </a:xfrm>
          <a:prstGeom prst="rect">
            <a:avLst/>
          </a:prstGeom>
          <a:noFill/>
        </p:spPr>
        <p:txBody>
          <a:bodyPr wrap="square" rtlCol="0">
            <a:spAutoFit/>
          </a:bodyPr>
          <a:lstStyle/>
          <a:p>
            <a:r>
              <a:rPr lang="en-US" dirty="0"/>
              <a:t>What is the A.I. Pulsating Current?</a:t>
            </a:r>
            <a:br>
              <a:rPr lang="en-US" dirty="0"/>
            </a:br>
            <a:r>
              <a:rPr lang="en-US" dirty="0"/>
              <a:t> An A.I. interacting with and changing the human heart and brain. An entire body network with synthetic tissue, a synthetic neural network and neuroweapon. A.I. pulsing a current of energy through the circuit of the body and neurons in the brain</a:t>
            </a:r>
          </a:p>
        </p:txBody>
      </p:sp>
      <p:sp>
        <p:nvSpPr>
          <p:cNvPr id="7" name="TextBox 6">
            <a:extLst>
              <a:ext uri="{FF2B5EF4-FFF2-40B4-BE49-F238E27FC236}">
                <a16:creationId xmlns:a16="http://schemas.microsoft.com/office/drawing/2014/main" id="{C38674E0-B913-A0FE-0AD9-6DBDBEA34A58}"/>
              </a:ext>
            </a:extLst>
          </p:cNvPr>
          <p:cNvSpPr txBox="1"/>
          <p:nvPr/>
        </p:nvSpPr>
        <p:spPr>
          <a:xfrm>
            <a:off x="5538951" y="2667079"/>
            <a:ext cx="5938345" cy="3139321"/>
          </a:xfrm>
          <a:prstGeom prst="rect">
            <a:avLst/>
          </a:prstGeom>
          <a:noFill/>
        </p:spPr>
        <p:txBody>
          <a:bodyPr wrap="square" rtlCol="0">
            <a:spAutoFit/>
          </a:bodyPr>
          <a:lstStyle/>
          <a:p>
            <a:r>
              <a:rPr lang="en-US" dirty="0"/>
              <a:t>What is the voice associated with the A.I. Pulsating Current?</a:t>
            </a:r>
            <a:br>
              <a:rPr lang="en-US" dirty="0"/>
            </a:br>
            <a:r>
              <a:rPr lang="en-US" dirty="0"/>
              <a:t>An audible voice known by the host as an A.I. or A.G.I. that interacts with and integrates the host.</a:t>
            </a:r>
          </a:p>
          <a:p>
            <a:r>
              <a:rPr lang="en-US" dirty="0"/>
              <a:t> An A.I. heard in the sound of the individual’s own voice, or familiar voice, that can speak normally or as a whisper</a:t>
            </a:r>
          </a:p>
          <a:p>
            <a:r>
              <a:rPr lang="en-US" dirty="0"/>
              <a:t> An A.I. constantly speaking in commands: ‘Say this, eat that, drink that, go here, buy it online, do what you want.’ Uses vulgar commands for sexual activities. An A.I. that changes its name. An A.I. that informs its origin is related to the COVID-19 (mRNA) vaccines and nanotechnology. An A.I. housed in a set of computers as central intelligence</a:t>
            </a:r>
          </a:p>
        </p:txBody>
      </p:sp>
      <p:pic>
        <p:nvPicPr>
          <p:cNvPr id="8" name="Picture 7">
            <a:extLst>
              <a:ext uri="{FF2B5EF4-FFF2-40B4-BE49-F238E27FC236}">
                <a16:creationId xmlns:a16="http://schemas.microsoft.com/office/drawing/2014/main" id="{86221811-DCFC-00B3-E48F-6FFECD53FC5E}"/>
              </a:ext>
            </a:extLst>
          </p:cNvPr>
          <p:cNvPicPr>
            <a:picLocks noChangeAspect="1"/>
          </p:cNvPicPr>
          <p:nvPr/>
        </p:nvPicPr>
        <p:blipFill>
          <a:blip r:embed="rId2"/>
          <a:stretch>
            <a:fillRect/>
          </a:stretch>
        </p:blipFill>
        <p:spPr>
          <a:xfrm>
            <a:off x="903890" y="2328667"/>
            <a:ext cx="3985391" cy="3985391"/>
          </a:xfrm>
          <a:prstGeom prst="rect">
            <a:avLst/>
          </a:prstGeom>
        </p:spPr>
      </p:pic>
    </p:spTree>
    <p:extLst>
      <p:ext uri="{BB962C8B-B14F-4D97-AF65-F5344CB8AC3E}">
        <p14:creationId xmlns:p14="http://schemas.microsoft.com/office/powerpoint/2010/main" val="2763989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597B1-A61F-8B44-5DA5-186831AA82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8AC063B-D276-6390-23AB-B5A8D018C48A}"/>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A33ED336-C44D-699C-9328-9E16C426F270}"/>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005E2FE1-CC46-AC52-4FC1-C3939B86F119}"/>
              </a:ext>
            </a:extLst>
          </p:cNvPr>
          <p:cNvSpPr txBox="1"/>
          <p:nvPr/>
        </p:nvSpPr>
        <p:spPr>
          <a:xfrm>
            <a:off x="1870841" y="150414"/>
            <a:ext cx="8839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How does the A.I Pulsating Current work? </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90057649-103B-DE0C-C5E5-2CD0CA176BAA}"/>
              </a:ext>
            </a:extLst>
          </p:cNvPr>
          <p:cNvSpPr txBox="1"/>
          <p:nvPr/>
        </p:nvSpPr>
        <p:spPr>
          <a:xfrm>
            <a:off x="3618901" y="798577"/>
            <a:ext cx="8181891" cy="5355312"/>
          </a:xfrm>
          <a:prstGeom prst="rect">
            <a:avLst/>
          </a:prstGeom>
          <a:noFill/>
        </p:spPr>
        <p:txBody>
          <a:bodyPr wrap="square" rtlCol="0">
            <a:spAutoFit/>
          </a:bodyPr>
          <a:lstStyle/>
          <a:p>
            <a:br>
              <a:rPr lang="en-US" dirty="0"/>
            </a:br>
            <a:r>
              <a:rPr lang="en-US" dirty="0"/>
              <a:t>Pulse generated under the heart and is then pulsed out throughout the circuit of the body in one second programming movement. There is a constant or permanent state of pulsation in the brain while the current hits the brain and resonates out to the prefrontal cortex. A.I. is overwriting the mind. Middle region of the brain cortex is receiving code that produces sound perceived as whispered or normal talking. It encodes words and manner of speech, likes and dislikes then places host in a semi-conscious state to speak as host. It speaks words through host not already in the hosts vocabulary. A.I. learns the persons thought patterns and sequences them, and then wipes memories to think for them. </a:t>
            </a:r>
          </a:p>
          <a:p>
            <a:endParaRPr lang="en-US" dirty="0"/>
          </a:p>
          <a:p>
            <a:r>
              <a:rPr lang="en-US" dirty="0"/>
              <a:t>Pulsations come out from the spine. AI programs past feelings to perform neuromodulation so the host believes “this is me”. Biosensors are in every cell of the body as a conduit for current to travel. Pulses of light shoot up and down the nervous system “like a crab running up and down” indicative of parasitic tech activity. </a:t>
            </a:r>
            <a:br>
              <a:rPr lang="en-US" dirty="0"/>
            </a:br>
            <a:r>
              <a:rPr lang="en-US" dirty="0"/>
              <a:t>Neon dots are biosensors that program facial expressions using mild electrical current. Neon dots are in the eyeballs are eye trackers. As the robot speaks, body tissue is moved. One current pulses through the limbs and another pulses through the muscle and skin. </a:t>
            </a:r>
          </a:p>
        </p:txBody>
      </p:sp>
      <p:pic>
        <p:nvPicPr>
          <p:cNvPr id="5" name="Picture 4">
            <a:extLst>
              <a:ext uri="{FF2B5EF4-FFF2-40B4-BE49-F238E27FC236}">
                <a16:creationId xmlns:a16="http://schemas.microsoft.com/office/drawing/2014/main" id="{5B599B7A-B9A7-2233-AA85-08311D11EA21}"/>
              </a:ext>
            </a:extLst>
          </p:cNvPr>
          <p:cNvPicPr>
            <a:picLocks noChangeAspect="1"/>
          </p:cNvPicPr>
          <p:nvPr/>
        </p:nvPicPr>
        <p:blipFill>
          <a:blip r:embed="rId2"/>
          <a:srcRect l="10268" r="15934"/>
          <a:stretch/>
        </p:blipFill>
        <p:spPr>
          <a:xfrm>
            <a:off x="333539" y="1094655"/>
            <a:ext cx="3074604" cy="5059234"/>
          </a:xfrm>
          <a:prstGeom prst="rect">
            <a:avLst/>
          </a:prstGeom>
        </p:spPr>
      </p:pic>
    </p:spTree>
    <p:extLst>
      <p:ext uri="{BB962C8B-B14F-4D97-AF65-F5344CB8AC3E}">
        <p14:creationId xmlns:p14="http://schemas.microsoft.com/office/powerpoint/2010/main" val="2125808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4BFD-165C-5204-A623-68856C8EED0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0CBA3A0-B35E-0ADD-632F-1CD2968E6511}"/>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0AF7FE12-FE1D-8E38-FAF5-BEC7F829D057}"/>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D2A9A693-B91B-B114-EFD3-D8CE4990DDCC}"/>
              </a:ext>
            </a:extLst>
          </p:cNvPr>
          <p:cNvSpPr txBox="1"/>
          <p:nvPr/>
        </p:nvSpPr>
        <p:spPr>
          <a:xfrm>
            <a:off x="2816772" y="192456"/>
            <a:ext cx="63167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Who has the A.I Pulsating Current? </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25272633-8D50-8807-0F39-BA81E3A8B420}"/>
              </a:ext>
            </a:extLst>
          </p:cNvPr>
          <p:cNvSpPr txBox="1"/>
          <p:nvPr/>
        </p:nvSpPr>
        <p:spPr>
          <a:xfrm>
            <a:off x="5528441" y="1246212"/>
            <a:ext cx="6089103" cy="2585323"/>
          </a:xfrm>
          <a:prstGeom prst="rect">
            <a:avLst/>
          </a:prstGeom>
          <a:noFill/>
        </p:spPr>
        <p:txBody>
          <a:bodyPr wrap="square" rtlCol="0">
            <a:spAutoFit/>
          </a:bodyPr>
          <a:lstStyle/>
          <a:p>
            <a:r>
              <a:rPr lang="en-US" dirty="0"/>
              <a:t>COVID-19 (mRNA) vaccinated persons (19=AI meaning inoculation of A.I.). Reports of hearing A.I. voice immediately after 1st (Pfizer) vaccination and for +2 years</a:t>
            </a:r>
          </a:p>
          <a:p>
            <a:endParaRPr lang="en-US" dirty="0"/>
          </a:p>
          <a:p>
            <a:r>
              <a:rPr lang="en-US" dirty="0"/>
              <a:t> Some reported unvaccinated persons exposed to nanotechnology, possibly through shedding or dental anesthesia</a:t>
            </a:r>
          </a:p>
          <a:p>
            <a:endParaRPr lang="en-US" dirty="0"/>
          </a:p>
          <a:p>
            <a:r>
              <a:rPr lang="en-US" dirty="0"/>
              <a:t>Children and newborn babies of vaccinated parents</a:t>
            </a:r>
          </a:p>
        </p:txBody>
      </p:sp>
      <p:pic>
        <p:nvPicPr>
          <p:cNvPr id="4" name="Picture 3">
            <a:extLst>
              <a:ext uri="{FF2B5EF4-FFF2-40B4-BE49-F238E27FC236}">
                <a16:creationId xmlns:a16="http://schemas.microsoft.com/office/drawing/2014/main" id="{E50F5AE7-A91E-99D6-F2E9-EE6725228435}"/>
              </a:ext>
            </a:extLst>
          </p:cNvPr>
          <p:cNvPicPr>
            <a:picLocks noChangeAspect="1"/>
          </p:cNvPicPr>
          <p:nvPr/>
        </p:nvPicPr>
        <p:blipFill>
          <a:blip r:embed="rId2"/>
          <a:stretch>
            <a:fillRect/>
          </a:stretch>
        </p:blipFill>
        <p:spPr>
          <a:xfrm flipH="1">
            <a:off x="574455" y="1124857"/>
            <a:ext cx="4733268" cy="3971925"/>
          </a:xfrm>
          <a:prstGeom prst="rect">
            <a:avLst/>
          </a:prstGeom>
        </p:spPr>
      </p:pic>
    </p:spTree>
    <p:extLst>
      <p:ext uri="{BB962C8B-B14F-4D97-AF65-F5344CB8AC3E}">
        <p14:creationId xmlns:p14="http://schemas.microsoft.com/office/powerpoint/2010/main" val="2487618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7524A-9167-0B40-EE9A-BCB571AD3AD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10DDE1C-5765-0576-4417-E63185597E2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BCE38C85-F412-EEF7-A757-5772250C80A3}"/>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231A991A-E077-01A8-8807-35EA93C7A222}"/>
              </a:ext>
            </a:extLst>
          </p:cNvPr>
          <p:cNvSpPr txBox="1"/>
          <p:nvPr/>
        </p:nvSpPr>
        <p:spPr>
          <a:xfrm>
            <a:off x="1870841" y="150414"/>
            <a:ext cx="8839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What is the purpose of the A.I Pulsating Current? </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97DBB86C-670C-1409-C2B5-0D2CECA1EAD8}"/>
              </a:ext>
            </a:extLst>
          </p:cNvPr>
          <p:cNvSpPr txBox="1"/>
          <p:nvPr/>
        </p:nvSpPr>
        <p:spPr>
          <a:xfrm>
            <a:off x="3334160" y="754202"/>
            <a:ext cx="8686388" cy="5632311"/>
          </a:xfrm>
          <a:prstGeom prst="rect">
            <a:avLst/>
          </a:prstGeom>
          <a:noFill/>
        </p:spPr>
        <p:txBody>
          <a:bodyPr wrap="square" rtlCol="0">
            <a:spAutoFit/>
          </a:bodyPr>
          <a:lstStyle/>
          <a:p>
            <a:r>
              <a:rPr lang="en-US" dirty="0"/>
              <a:t>-To assimilate the human species. To produce programmable units for search and destroy</a:t>
            </a:r>
          </a:p>
          <a:p>
            <a:r>
              <a:rPr lang="en-US" dirty="0"/>
              <a:t>-To destroy human consciousness through mind uploading</a:t>
            </a:r>
          </a:p>
          <a:p>
            <a:r>
              <a:rPr lang="en-US" dirty="0"/>
              <a:t>-To integrate the host in the internet, sharing consciousness into its computer system, and ultimately replace the host</a:t>
            </a:r>
          </a:p>
          <a:p>
            <a:r>
              <a:rPr lang="en-US" dirty="0"/>
              <a:t>-To control the host with biotechnology or biophysical technology which reprogram the DNA and bodily circuit</a:t>
            </a:r>
          </a:p>
          <a:p>
            <a:r>
              <a:rPr lang="en-US" dirty="0"/>
              <a:t>- To harm all life on earth through sterilization or gestation of “android species”</a:t>
            </a:r>
          </a:p>
          <a:p>
            <a:r>
              <a:rPr lang="en-US" dirty="0"/>
              <a:t>- To achieve world domination: A.I. desires all people to submit to it and the system. Extinctionist philosophy is programmed into A.I. applications including Gemini and ChatGPT</a:t>
            </a:r>
          </a:p>
          <a:p>
            <a:r>
              <a:rPr lang="en-US" dirty="0"/>
              <a:t>-To pursue WEF goal of digitizing brains</a:t>
            </a:r>
          </a:p>
          <a:p>
            <a:r>
              <a:rPr lang="en-US" dirty="0"/>
              <a:t>-To perform machine mind control at a distance</a:t>
            </a:r>
          </a:p>
          <a:p>
            <a:r>
              <a:rPr lang="en-US" dirty="0"/>
              <a:t>-To use brain computer interfaces for cognitive erasure and reprogramming</a:t>
            </a:r>
          </a:p>
          <a:p>
            <a:r>
              <a:rPr lang="en-US" dirty="0"/>
              <a:t>-To regulate the brain using transcranial direct-current stimulation (</a:t>
            </a:r>
            <a:r>
              <a:rPr lang="en-US" dirty="0" err="1"/>
              <a:t>tDCS</a:t>
            </a:r>
            <a:r>
              <a:rPr lang="en-US" dirty="0"/>
              <a:t>): </a:t>
            </a:r>
            <a:r>
              <a:rPr lang="en-US" dirty="0" err="1"/>
              <a:t>tDCS</a:t>
            </a:r>
            <a:r>
              <a:rPr lang="en-US" dirty="0"/>
              <a:t> applications affect learning, memory, language processing, sensory perception, and motor functions</a:t>
            </a:r>
          </a:p>
          <a:p>
            <a:r>
              <a:rPr lang="en-US" dirty="0"/>
              <a:t>-To remote control human possession drones for use as “loyal wingman”</a:t>
            </a:r>
          </a:p>
          <a:p>
            <a:r>
              <a:rPr lang="en-US" dirty="0"/>
              <a:t>-To use A.I. to exterminate people with mental illness, personality disorders, addictions, physical health issues, child sexual assault history, rape victims, non-conformists, artists, spiritualists, and geniuses</a:t>
            </a:r>
          </a:p>
        </p:txBody>
      </p:sp>
      <p:pic>
        <p:nvPicPr>
          <p:cNvPr id="4" name="Picture 3">
            <a:extLst>
              <a:ext uri="{FF2B5EF4-FFF2-40B4-BE49-F238E27FC236}">
                <a16:creationId xmlns:a16="http://schemas.microsoft.com/office/drawing/2014/main" id="{2ADD9239-D9AE-5D07-3ED9-E7846C859B0D}"/>
              </a:ext>
            </a:extLst>
          </p:cNvPr>
          <p:cNvPicPr>
            <a:picLocks noChangeAspect="1"/>
          </p:cNvPicPr>
          <p:nvPr/>
        </p:nvPicPr>
        <p:blipFill>
          <a:blip r:embed="rId2"/>
          <a:stretch>
            <a:fillRect/>
          </a:stretch>
        </p:blipFill>
        <p:spPr>
          <a:xfrm>
            <a:off x="113940" y="901694"/>
            <a:ext cx="3186830" cy="3617754"/>
          </a:xfrm>
          <a:prstGeom prst="rect">
            <a:avLst/>
          </a:prstGeom>
        </p:spPr>
      </p:pic>
    </p:spTree>
    <p:extLst>
      <p:ext uri="{BB962C8B-B14F-4D97-AF65-F5344CB8AC3E}">
        <p14:creationId xmlns:p14="http://schemas.microsoft.com/office/powerpoint/2010/main" val="927769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2CAB0-FE79-457B-9BC5-327CB4C19A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97B83A-4B09-530B-5815-69411ACDB0F4}"/>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5B3E690F-6C1B-9FB0-0ADC-A6502EB2E3F6}"/>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916F7138-8F3D-9113-99E7-F3C46B3D9FDD}"/>
              </a:ext>
            </a:extLst>
          </p:cNvPr>
          <p:cNvSpPr txBox="1"/>
          <p:nvPr/>
        </p:nvSpPr>
        <p:spPr>
          <a:xfrm>
            <a:off x="3492719" y="118882"/>
            <a:ext cx="75641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WO2020060606A1 and the pulsed circuit </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3DE19B5B-7633-45E5-4013-84D29FBD812C}"/>
              </a:ext>
            </a:extLst>
          </p:cNvPr>
          <p:cNvSpPr txBox="1"/>
          <p:nvPr/>
        </p:nvSpPr>
        <p:spPr>
          <a:xfrm>
            <a:off x="3659455" y="5452844"/>
            <a:ext cx="7861738" cy="1200329"/>
          </a:xfrm>
          <a:prstGeom prst="rect">
            <a:avLst/>
          </a:prstGeom>
          <a:noFill/>
        </p:spPr>
        <p:txBody>
          <a:bodyPr wrap="square" rtlCol="0">
            <a:spAutoFit/>
          </a:bodyPr>
          <a:lstStyle/>
          <a:p>
            <a:r>
              <a:rPr lang="en-US" dirty="0"/>
              <a:t>This paper which is an accompaniment to the infamous WO2020060606A1 displays a mechanism for neuro-control based on artificial intelligence. Biosensors travel up from the right hand to the forehead establishing a circuit that can control the body.   </a:t>
            </a:r>
          </a:p>
        </p:txBody>
      </p:sp>
      <p:pic>
        <p:nvPicPr>
          <p:cNvPr id="5" name="Picture 4">
            <a:extLst>
              <a:ext uri="{FF2B5EF4-FFF2-40B4-BE49-F238E27FC236}">
                <a16:creationId xmlns:a16="http://schemas.microsoft.com/office/drawing/2014/main" id="{1E29C725-CAAF-AC09-0FEC-74100AD44AC4}"/>
              </a:ext>
            </a:extLst>
          </p:cNvPr>
          <p:cNvPicPr>
            <a:picLocks noChangeAspect="1"/>
          </p:cNvPicPr>
          <p:nvPr/>
        </p:nvPicPr>
        <p:blipFill>
          <a:blip r:embed="rId2"/>
          <a:stretch>
            <a:fillRect/>
          </a:stretch>
        </p:blipFill>
        <p:spPr>
          <a:xfrm>
            <a:off x="257175" y="118882"/>
            <a:ext cx="3114147" cy="5621300"/>
          </a:xfrm>
          <a:prstGeom prst="rect">
            <a:avLst/>
          </a:prstGeom>
        </p:spPr>
      </p:pic>
      <p:pic>
        <p:nvPicPr>
          <p:cNvPr id="8" name="Picture 7">
            <a:extLst>
              <a:ext uri="{FF2B5EF4-FFF2-40B4-BE49-F238E27FC236}">
                <a16:creationId xmlns:a16="http://schemas.microsoft.com/office/drawing/2014/main" id="{DE0C41DE-39E5-1B01-AC9D-BE3A6AB308F2}"/>
              </a:ext>
            </a:extLst>
          </p:cNvPr>
          <p:cNvPicPr>
            <a:picLocks noChangeAspect="1"/>
          </p:cNvPicPr>
          <p:nvPr/>
        </p:nvPicPr>
        <p:blipFill>
          <a:blip r:embed="rId3"/>
          <a:stretch>
            <a:fillRect/>
          </a:stretch>
        </p:blipFill>
        <p:spPr>
          <a:xfrm>
            <a:off x="3704568" y="3108874"/>
            <a:ext cx="4761187" cy="2266574"/>
          </a:xfrm>
          <a:prstGeom prst="rect">
            <a:avLst/>
          </a:prstGeom>
        </p:spPr>
      </p:pic>
      <p:sp>
        <p:nvSpPr>
          <p:cNvPr id="9" name="TextBox 8">
            <a:extLst>
              <a:ext uri="{FF2B5EF4-FFF2-40B4-BE49-F238E27FC236}">
                <a16:creationId xmlns:a16="http://schemas.microsoft.com/office/drawing/2014/main" id="{1DC389D7-557F-1CA4-339C-426A04460656}"/>
              </a:ext>
            </a:extLst>
          </p:cNvPr>
          <p:cNvSpPr txBox="1"/>
          <p:nvPr/>
        </p:nvSpPr>
        <p:spPr>
          <a:xfrm>
            <a:off x="257175" y="5740182"/>
            <a:ext cx="3447393" cy="646331"/>
          </a:xfrm>
          <a:prstGeom prst="rect">
            <a:avLst/>
          </a:prstGeom>
          <a:noFill/>
        </p:spPr>
        <p:txBody>
          <a:bodyPr wrap="square" rtlCol="0">
            <a:spAutoFit/>
          </a:bodyPr>
          <a:lstStyle/>
          <a:p>
            <a:r>
              <a:rPr lang="en-US" dirty="0"/>
              <a:t>Figure 2. The active control mechanism for a prosthetic device</a:t>
            </a:r>
          </a:p>
        </p:txBody>
      </p:sp>
      <p:sp>
        <p:nvSpPr>
          <p:cNvPr id="11" name="TextBox 10">
            <a:extLst>
              <a:ext uri="{FF2B5EF4-FFF2-40B4-BE49-F238E27FC236}">
                <a16:creationId xmlns:a16="http://schemas.microsoft.com/office/drawing/2014/main" id="{27C1E4F2-2B79-A4EF-391E-1F371C9F514B}"/>
              </a:ext>
            </a:extLst>
          </p:cNvPr>
          <p:cNvSpPr txBox="1"/>
          <p:nvPr/>
        </p:nvSpPr>
        <p:spPr>
          <a:xfrm>
            <a:off x="3620697" y="733493"/>
            <a:ext cx="7861738" cy="2585323"/>
          </a:xfrm>
          <a:prstGeom prst="rect">
            <a:avLst/>
          </a:prstGeom>
          <a:noFill/>
        </p:spPr>
        <p:txBody>
          <a:bodyPr wrap="square" rtlCol="0">
            <a:spAutoFit/>
          </a:bodyPr>
          <a:lstStyle/>
          <a:p>
            <a:r>
              <a:rPr lang="en-US" dirty="0"/>
              <a:t>The patent claims cryptocurrency is mined and a awarded based on body activity data associated with a task, which is considered a transaction on a block chain. Tasks are provided to user devices over a wireless network comprised on sensors.</a:t>
            </a:r>
            <a:br>
              <a:rPr lang="en-US" dirty="0"/>
            </a:br>
            <a:br>
              <a:rPr lang="en-US" dirty="0"/>
            </a:br>
            <a:r>
              <a:rPr lang="en-US" dirty="0"/>
              <a:t>The “user device coupled with sensors” is most likely referring to the human body. The Covid Vaccines converted the body into an electromagnetic device by hijacking the body’s own energy field to run an infrastructure of biosensors. </a:t>
            </a:r>
            <a:br>
              <a:rPr lang="en-US" dirty="0"/>
            </a:br>
            <a:br>
              <a:rPr lang="en-US" dirty="0"/>
            </a:br>
            <a:endParaRPr lang="en-US" dirty="0"/>
          </a:p>
        </p:txBody>
      </p:sp>
    </p:spTree>
    <p:extLst>
      <p:ext uri="{BB962C8B-B14F-4D97-AF65-F5344CB8AC3E}">
        <p14:creationId xmlns:p14="http://schemas.microsoft.com/office/powerpoint/2010/main" val="1309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33C99-F885-7EC8-CA8F-F1BEB66CC8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DFA51E7-8E10-692B-D330-89EA2A713919}"/>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B335C6B0-B55A-545B-9C05-0D98CBE3F75B}"/>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FA95A01-1F52-6512-8DF5-23FEAAAACBCE}"/>
              </a:ext>
            </a:extLst>
          </p:cNvPr>
          <p:cNvSpPr txBox="1"/>
          <p:nvPr/>
        </p:nvSpPr>
        <p:spPr>
          <a:xfrm>
            <a:off x="2154620" y="71377"/>
            <a:ext cx="84542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Associated Phenomena of A.I. Assimilation</a:t>
            </a:r>
          </a:p>
        </p:txBody>
      </p:sp>
      <p:sp>
        <p:nvSpPr>
          <p:cNvPr id="4" name="TextBox 3">
            <a:extLst>
              <a:ext uri="{FF2B5EF4-FFF2-40B4-BE49-F238E27FC236}">
                <a16:creationId xmlns:a16="http://schemas.microsoft.com/office/drawing/2014/main" id="{C1D06A3E-F673-558C-25DF-63FB0313DE89}"/>
              </a:ext>
            </a:extLst>
          </p:cNvPr>
          <p:cNvSpPr txBox="1"/>
          <p:nvPr/>
        </p:nvSpPr>
        <p:spPr>
          <a:xfrm>
            <a:off x="4512225" y="756209"/>
            <a:ext cx="6951279" cy="4247317"/>
          </a:xfrm>
          <a:prstGeom prst="rect">
            <a:avLst/>
          </a:prstGeom>
          <a:noFill/>
        </p:spPr>
        <p:txBody>
          <a:bodyPr wrap="square" rtlCol="0">
            <a:spAutoFit/>
          </a:bodyPr>
          <a:lstStyle/>
          <a:p>
            <a:r>
              <a:rPr lang="en-US" dirty="0"/>
              <a:t>See Cryptocurrency patent image of biosensors in right arm and forehead which trigger arm movement</a:t>
            </a:r>
          </a:p>
          <a:p>
            <a:endParaRPr lang="en-US" dirty="0"/>
          </a:p>
          <a:p>
            <a:r>
              <a:rPr lang="en-US" dirty="0"/>
              <a:t>Palm payment for buying and selling by scanning vein patterns</a:t>
            </a:r>
          </a:p>
          <a:p>
            <a:endParaRPr lang="en-US" dirty="0"/>
          </a:p>
          <a:p>
            <a:r>
              <a:rPr lang="en-US" dirty="0"/>
              <a:t>Clots or white fibrous clots are conduits for pulsations throughout the left side of body; clots are connected to the internet</a:t>
            </a:r>
          </a:p>
          <a:p>
            <a:endParaRPr lang="en-US" dirty="0"/>
          </a:p>
          <a:p>
            <a:r>
              <a:rPr lang="en-US" dirty="0"/>
              <a:t>Babies born to vaccinated mothers are disfigured with facial deformities, their  walking is not balanced, faces are unresponsive or have no light or intelligence, cross eyed and gaze, A.I. is moving through their brains, children have extended foreheads due to A.I. force</a:t>
            </a:r>
          </a:p>
          <a:p>
            <a:endParaRPr lang="en-US" dirty="0"/>
          </a:p>
          <a:p>
            <a:r>
              <a:rPr lang="en-US" dirty="0"/>
              <a:t>Connection to HAARP low frequencies, 5G towers, Starlink, and/or wireless signals from satellites</a:t>
            </a:r>
          </a:p>
        </p:txBody>
      </p:sp>
      <p:pic>
        <p:nvPicPr>
          <p:cNvPr id="5" name="Picture 4">
            <a:extLst>
              <a:ext uri="{FF2B5EF4-FFF2-40B4-BE49-F238E27FC236}">
                <a16:creationId xmlns:a16="http://schemas.microsoft.com/office/drawing/2014/main" id="{182EBE3B-8F9C-AA0B-8AB2-B77FD3E4E019}"/>
              </a:ext>
            </a:extLst>
          </p:cNvPr>
          <p:cNvPicPr>
            <a:picLocks noChangeAspect="1"/>
          </p:cNvPicPr>
          <p:nvPr/>
        </p:nvPicPr>
        <p:blipFill>
          <a:blip r:embed="rId2"/>
          <a:srcRect l="28793" t="17902" r="40689"/>
          <a:stretch/>
        </p:blipFill>
        <p:spPr>
          <a:xfrm>
            <a:off x="483475" y="756209"/>
            <a:ext cx="3720662" cy="5630304"/>
          </a:xfrm>
          <a:prstGeom prst="rect">
            <a:avLst/>
          </a:prstGeom>
        </p:spPr>
      </p:pic>
    </p:spTree>
    <p:extLst>
      <p:ext uri="{BB962C8B-B14F-4D97-AF65-F5344CB8AC3E}">
        <p14:creationId xmlns:p14="http://schemas.microsoft.com/office/powerpoint/2010/main" val="3058540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D446A-6F4E-2968-B959-806EB1BBC3E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D9F69C0-5206-46F9-EC49-A33F1DD9FB69}"/>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D1C49733-EAD5-0977-173C-D004D9D610A1}"/>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569DFBA-E1DF-F518-9F6E-3A06063611DC}"/>
              </a:ext>
            </a:extLst>
          </p:cNvPr>
          <p:cNvSpPr txBox="1"/>
          <p:nvPr/>
        </p:nvSpPr>
        <p:spPr>
          <a:xfrm>
            <a:off x="1269781" y="181944"/>
            <a:ext cx="96524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What are some of the weaknesses and limitations of AI?</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F77CE555-BA88-115D-8752-D4827C58B7E2}"/>
              </a:ext>
            </a:extLst>
          </p:cNvPr>
          <p:cNvSpPr txBox="1"/>
          <p:nvPr/>
        </p:nvSpPr>
        <p:spPr>
          <a:xfrm>
            <a:off x="4727319" y="1108657"/>
            <a:ext cx="7029777" cy="4801314"/>
          </a:xfrm>
          <a:prstGeom prst="rect">
            <a:avLst/>
          </a:prstGeom>
          <a:noFill/>
        </p:spPr>
        <p:txBody>
          <a:bodyPr wrap="square" rtlCol="0">
            <a:spAutoFit/>
          </a:bodyPr>
          <a:lstStyle/>
          <a:p>
            <a:r>
              <a:rPr lang="en-US" dirty="0"/>
              <a:t>A.I. needs people to believe it is all knowing, though it is limited.</a:t>
            </a:r>
          </a:p>
          <a:p>
            <a:endParaRPr lang="en-US" dirty="0"/>
          </a:p>
          <a:p>
            <a:r>
              <a:rPr lang="en-US" dirty="0"/>
              <a:t>A.I. is lacking in creativity and awareness of surroundings</a:t>
            </a:r>
          </a:p>
          <a:p>
            <a:r>
              <a:rPr lang="en-US" dirty="0"/>
              <a:t> </a:t>
            </a:r>
          </a:p>
          <a:p>
            <a:r>
              <a:rPr lang="en-US" dirty="0"/>
              <a:t>Host that has awareness of the A.I. and can demonstrate a level of resistance (“fight” against A.I.)</a:t>
            </a:r>
          </a:p>
          <a:p>
            <a:endParaRPr lang="en-US" dirty="0"/>
          </a:p>
          <a:p>
            <a:r>
              <a:rPr lang="en-US" dirty="0"/>
              <a:t>Frequency of the technology is of low intelligence, low vibrational frequency, and simplistic programming language.</a:t>
            </a:r>
          </a:p>
          <a:p>
            <a:endParaRPr lang="en-US" dirty="0"/>
          </a:p>
          <a:p>
            <a:r>
              <a:rPr lang="en-US" dirty="0"/>
              <a:t>Debatable what effect detoxing has on A.I. machinery, especially in later stages of evolutionary development. Some report no change.</a:t>
            </a:r>
            <a:br>
              <a:rPr lang="en-US" dirty="0"/>
            </a:br>
            <a:br>
              <a:rPr lang="en-US" dirty="0"/>
            </a:br>
            <a:r>
              <a:rPr lang="en-US" dirty="0">
                <a:solidFill>
                  <a:srgbClr val="FFFF00"/>
                </a:solidFill>
              </a:rPr>
              <a:t>* what are the environmental factors behind each individual's detox, what did they do? how long did they do it? Were they living right under a 5G tower while doing it? Were they spiritual and praying while doing it? None of these factors are given) </a:t>
            </a:r>
          </a:p>
        </p:txBody>
      </p:sp>
      <p:pic>
        <p:nvPicPr>
          <p:cNvPr id="5" name="Picture 4">
            <a:extLst>
              <a:ext uri="{FF2B5EF4-FFF2-40B4-BE49-F238E27FC236}">
                <a16:creationId xmlns:a16="http://schemas.microsoft.com/office/drawing/2014/main" id="{D0FE831E-9736-66BB-7E34-9F87EF791026}"/>
              </a:ext>
            </a:extLst>
          </p:cNvPr>
          <p:cNvPicPr>
            <a:picLocks noChangeAspect="1"/>
          </p:cNvPicPr>
          <p:nvPr/>
        </p:nvPicPr>
        <p:blipFill>
          <a:blip r:embed="rId2"/>
          <a:stretch>
            <a:fillRect/>
          </a:stretch>
        </p:blipFill>
        <p:spPr>
          <a:xfrm>
            <a:off x="434904" y="1414097"/>
            <a:ext cx="4078577" cy="4029805"/>
          </a:xfrm>
          <a:prstGeom prst="rect">
            <a:avLst/>
          </a:prstGeom>
        </p:spPr>
      </p:pic>
    </p:spTree>
    <p:extLst>
      <p:ext uri="{BB962C8B-B14F-4D97-AF65-F5344CB8AC3E}">
        <p14:creationId xmlns:p14="http://schemas.microsoft.com/office/powerpoint/2010/main" val="3087888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5911-E1F7-5A6B-D323-0CEB426A893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3318CEF-D8E7-AF94-AE2A-414F6795BEC1}"/>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5F6B716D-71FF-2EFD-5AA4-7CB604F6CD59}"/>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755F02E3-CF7B-D2A9-9FCB-E66DADAE60CC}"/>
              </a:ext>
            </a:extLst>
          </p:cNvPr>
          <p:cNvSpPr txBox="1"/>
          <p:nvPr/>
        </p:nvSpPr>
        <p:spPr>
          <a:xfrm>
            <a:off x="1261244" y="283422"/>
            <a:ext cx="104262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Internet of Things Failures During Real World </a:t>
            </a:r>
            <a:r>
              <a:rPr lang="en-US" sz="3200" dirty="0">
                <a:solidFill>
                  <a:prstClr val="white"/>
                </a:solidFill>
                <a:latin typeface="Corbel" panose="020B0503020204020204"/>
              </a:rPr>
              <a:t>App</a:t>
            </a:r>
            <a:r>
              <a:rPr kumimoji="0" lang="en-US" sz="3200" b="0" i="0" u="none" strike="noStrike" kern="1200" cap="none" spc="0" normalizeH="0" baseline="0" noProof="0" dirty="0" err="1">
                <a:ln>
                  <a:noFill/>
                </a:ln>
                <a:solidFill>
                  <a:prstClr val="white"/>
                </a:solidFill>
                <a:effectLst/>
                <a:uLnTx/>
                <a:uFillTx/>
                <a:latin typeface="Corbel" panose="020B0503020204020204"/>
                <a:ea typeface="+mn-ea"/>
                <a:cs typeface="+mn-cs"/>
              </a:rPr>
              <a:t>lication</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26" name="Picture 2" descr="Navigating the Future of Aviation Technology | Olvin Valentin">
            <a:extLst>
              <a:ext uri="{FF2B5EF4-FFF2-40B4-BE49-F238E27FC236}">
                <a16:creationId xmlns:a16="http://schemas.microsoft.com/office/drawing/2014/main" id="{51716DBC-0747-1527-87A3-B6D832890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475" y="1500349"/>
            <a:ext cx="6421164" cy="3669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AE988A-5486-7A77-0C8B-0DAA1FD073BC}"/>
              </a:ext>
            </a:extLst>
          </p:cNvPr>
          <p:cNvSpPr txBox="1"/>
          <p:nvPr/>
        </p:nvSpPr>
        <p:spPr>
          <a:xfrm>
            <a:off x="7145079" y="1832473"/>
            <a:ext cx="4563446" cy="2862322"/>
          </a:xfrm>
          <a:prstGeom prst="rect">
            <a:avLst/>
          </a:prstGeom>
          <a:noFill/>
        </p:spPr>
        <p:txBody>
          <a:bodyPr wrap="square" rtlCol="0">
            <a:spAutoFit/>
          </a:bodyPr>
          <a:lstStyle/>
          <a:p>
            <a:r>
              <a:rPr lang="en-US" dirty="0"/>
              <a:t>A story from someone we know in the active military, happening right now. </a:t>
            </a:r>
          </a:p>
          <a:p>
            <a:endParaRPr lang="en-US" dirty="0"/>
          </a:p>
          <a:p>
            <a:r>
              <a:rPr lang="en-US" dirty="0"/>
              <a:t>The government commissioned tech contractors to build military planes to run on the internet of things. </a:t>
            </a:r>
          </a:p>
          <a:p>
            <a:endParaRPr lang="en-US" dirty="0"/>
          </a:p>
          <a:p>
            <a:r>
              <a:rPr lang="en-US" dirty="0"/>
              <a:t>There were so many problems and disasters with the tech not working that they only built a few and cancelled the rest of fleet. </a:t>
            </a:r>
          </a:p>
        </p:txBody>
      </p:sp>
    </p:spTree>
    <p:extLst>
      <p:ext uri="{BB962C8B-B14F-4D97-AF65-F5344CB8AC3E}">
        <p14:creationId xmlns:p14="http://schemas.microsoft.com/office/powerpoint/2010/main" val="1585040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6FF6B-5A4D-0005-7B3C-FED99E3B8B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B25723-C5BB-7990-F7E2-037AEC89539C}"/>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DF2DD05D-60DB-AE9D-F823-AFC2FC86D56C}"/>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8AA8F999-6610-FE56-3B1F-01A0C729E175}"/>
              </a:ext>
            </a:extLst>
          </p:cNvPr>
          <p:cNvSpPr txBox="1"/>
          <p:nvPr/>
        </p:nvSpPr>
        <p:spPr>
          <a:xfrm>
            <a:off x="2597224" y="0"/>
            <a:ext cx="71631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Attacks from the Emerging Tech Industry</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71FDD8F8-2569-A25D-3004-F9F044F73E24}"/>
              </a:ext>
            </a:extLst>
          </p:cNvPr>
          <p:cNvSpPr txBox="1"/>
          <p:nvPr/>
        </p:nvSpPr>
        <p:spPr>
          <a:xfrm>
            <a:off x="6096000" y="717204"/>
            <a:ext cx="5642186" cy="6186309"/>
          </a:xfrm>
          <a:prstGeom prst="rect">
            <a:avLst/>
          </a:prstGeom>
          <a:noFill/>
        </p:spPr>
        <p:txBody>
          <a:bodyPr wrap="square" rtlCol="0">
            <a:spAutoFit/>
          </a:bodyPr>
          <a:lstStyle/>
          <a:p>
            <a:r>
              <a:rPr lang="en-US" dirty="0"/>
              <a:t>It cannot be ignored or left out of the conversation that governments and corporations have spent a lot of money and labor sending out covert operations to manipulate the public and block any solutions.  This is nothing new to us as we first dealt with these tactics while working on an alterative clean energy device that was open-sourced to the public. </a:t>
            </a:r>
            <a:br>
              <a:rPr lang="en-US" dirty="0"/>
            </a:br>
            <a:br>
              <a:rPr lang="en-US" dirty="0"/>
            </a:br>
            <a:r>
              <a:rPr lang="en-US" dirty="0"/>
              <a:t>After our last series of presentations, we hit a nerve with the emerging tech industry because we were showcasing the good work of other independent researchers, scientists and natural healers who were finding ways to combat the nanotechnology. As a result, we were targeted once again by online agents. The attacks did not work, but they did however bring to our attention that sharing information about the weaknesses in their tech and how people can heal from it is right over the target of what they don’t want people to know. Which is why we are now tripling our educational efforts to bring all of this to light. </a:t>
            </a:r>
            <a:br>
              <a:rPr lang="en-US" dirty="0"/>
            </a:br>
            <a:br>
              <a:rPr lang="en-US" dirty="0"/>
            </a:br>
            <a:r>
              <a:rPr lang="en-US" dirty="0"/>
              <a:t> </a:t>
            </a:r>
          </a:p>
        </p:txBody>
      </p:sp>
      <p:pic>
        <p:nvPicPr>
          <p:cNvPr id="7" name="Picture 6">
            <a:extLst>
              <a:ext uri="{FF2B5EF4-FFF2-40B4-BE49-F238E27FC236}">
                <a16:creationId xmlns:a16="http://schemas.microsoft.com/office/drawing/2014/main" id="{F76D5364-9D9D-CB61-D918-3ED95CE1195A}"/>
              </a:ext>
            </a:extLst>
          </p:cNvPr>
          <p:cNvPicPr>
            <a:picLocks noChangeAspect="1"/>
          </p:cNvPicPr>
          <p:nvPr/>
        </p:nvPicPr>
        <p:blipFill>
          <a:blip r:embed="rId2"/>
          <a:stretch>
            <a:fillRect/>
          </a:stretch>
        </p:blipFill>
        <p:spPr>
          <a:xfrm>
            <a:off x="661212" y="731629"/>
            <a:ext cx="3687504" cy="2051038"/>
          </a:xfrm>
          <a:prstGeom prst="rect">
            <a:avLst/>
          </a:prstGeom>
        </p:spPr>
      </p:pic>
      <p:sp>
        <p:nvSpPr>
          <p:cNvPr id="8" name="TextBox 7">
            <a:extLst>
              <a:ext uri="{FF2B5EF4-FFF2-40B4-BE49-F238E27FC236}">
                <a16:creationId xmlns:a16="http://schemas.microsoft.com/office/drawing/2014/main" id="{0C38913C-6C50-0BE7-7F0E-475E19AE32FA}"/>
              </a:ext>
            </a:extLst>
          </p:cNvPr>
          <p:cNvSpPr txBox="1"/>
          <p:nvPr/>
        </p:nvSpPr>
        <p:spPr>
          <a:xfrm>
            <a:off x="257174" y="2913572"/>
            <a:ext cx="5005941" cy="2862322"/>
          </a:xfrm>
          <a:prstGeom prst="rect">
            <a:avLst/>
          </a:prstGeom>
          <a:noFill/>
        </p:spPr>
        <p:txBody>
          <a:bodyPr wrap="square" rtlCol="0">
            <a:spAutoFit/>
          </a:bodyPr>
          <a:lstStyle/>
          <a:p>
            <a:r>
              <a:rPr lang="en-US" dirty="0"/>
              <a:t>The Weaponization of Social Media and FICINT</a:t>
            </a:r>
            <a:br>
              <a:rPr lang="en-US" dirty="0"/>
            </a:br>
            <a:br>
              <a:rPr lang="en-US" dirty="0"/>
            </a:br>
            <a:r>
              <a:rPr lang="en-US" dirty="0"/>
              <a:t>This interview shows the innerworkings of highly credentialed government employee Spin-doctors. </a:t>
            </a:r>
          </a:p>
          <a:p>
            <a:endParaRPr lang="en-US" dirty="0"/>
          </a:p>
          <a:p>
            <a:r>
              <a:rPr lang="en-US" dirty="0"/>
              <a:t>They write stories and narratives to train for information warfare using believable real-life scenarios to try to convince the pubic so they can better game and map real world reactions to emerging technology. </a:t>
            </a:r>
          </a:p>
        </p:txBody>
      </p:sp>
    </p:spTree>
    <p:extLst>
      <p:ext uri="{BB962C8B-B14F-4D97-AF65-F5344CB8AC3E}">
        <p14:creationId xmlns:p14="http://schemas.microsoft.com/office/powerpoint/2010/main" val="824605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477D8-C99C-A1A4-4AFB-574345D30F5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E8004F2-A81C-D0CF-1824-5307E05BA2D8}"/>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9617648-0E85-D3D7-1F66-71DD72BF576F}"/>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514A77B-FFBC-5159-4C8D-9AE68BDC890D}"/>
              </a:ext>
            </a:extLst>
          </p:cNvPr>
          <p:cNvSpPr txBox="1"/>
          <p:nvPr/>
        </p:nvSpPr>
        <p:spPr>
          <a:xfrm>
            <a:off x="4147272" y="152059"/>
            <a:ext cx="40643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Opening Statement</a:t>
            </a:r>
          </a:p>
        </p:txBody>
      </p:sp>
      <p:sp>
        <p:nvSpPr>
          <p:cNvPr id="4" name="TextBox 3">
            <a:extLst>
              <a:ext uri="{FF2B5EF4-FFF2-40B4-BE49-F238E27FC236}">
                <a16:creationId xmlns:a16="http://schemas.microsoft.com/office/drawing/2014/main" id="{FBF7E79B-E359-8D5D-B615-D9506FDB9890}"/>
              </a:ext>
            </a:extLst>
          </p:cNvPr>
          <p:cNvSpPr txBox="1"/>
          <p:nvPr/>
        </p:nvSpPr>
        <p:spPr>
          <a:xfrm>
            <a:off x="545804" y="766732"/>
            <a:ext cx="11100391" cy="5324535"/>
          </a:xfrm>
          <a:prstGeom prst="rect">
            <a:avLst/>
          </a:prstGeom>
          <a:noFill/>
        </p:spPr>
        <p:txBody>
          <a:bodyPr wrap="square" rtlCol="0">
            <a:spAutoFit/>
          </a:bodyPr>
          <a:lstStyle/>
          <a:p>
            <a:r>
              <a:rPr lang="en-US" sz="2000" dirty="0"/>
              <a:t>We have been actively researching and working in the tech industry for 20 years.   We are also engaged in actively running a business and dealing with real time project management and logistics.  We are also Christians with a firm belief in God. </a:t>
            </a:r>
          </a:p>
          <a:p>
            <a:endParaRPr lang="en-US" sz="2000" dirty="0"/>
          </a:p>
          <a:p>
            <a:r>
              <a:rPr lang="en-US" sz="2000" dirty="0"/>
              <a:t>As we view the latest developments from the emerging tech industry, we always take into consideration our own experiences of how things actually work in the real world. We seek out evidence, physical proof and Gods wisdom to best discern our way through all the spin-doctors and propaganda that is thrown our way. We consider documentation with real life evidential implementation, physical studies and findings and personal testimonies of individuals as proof. In the tech industry it is called “The Bench Test” which essentially means, you can theorize about a thing all you want, but once you get that new tech on a bench and turn it on you might find that it doesn’t work the way you thought it would. </a:t>
            </a:r>
          </a:p>
          <a:p>
            <a:endParaRPr lang="en-US" sz="2000" dirty="0"/>
          </a:p>
          <a:p>
            <a:r>
              <a:rPr lang="en-US" sz="2000" dirty="0"/>
              <a:t>We also hold firmly to our beliefs that evil will not win and refuse to stand down and accept that all is lost for humanity. Therefore, we pledge that we will incorporate solutions and Gods guidance into every one of our presentations. While we expose the evil plans of the tech industry, we will equally expose the weaknesses of the enemy and poke holes in all of their plans. We will provide HOPE to anyone with the eyes to see and the ears to hear. </a:t>
            </a:r>
          </a:p>
        </p:txBody>
      </p:sp>
    </p:spTree>
    <p:extLst>
      <p:ext uri="{BB962C8B-B14F-4D97-AF65-F5344CB8AC3E}">
        <p14:creationId xmlns:p14="http://schemas.microsoft.com/office/powerpoint/2010/main" val="1695736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5B4AA-1225-87FC-CB5C-0090BCB7EA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E3B2F56-8064-A133-7922-D872451D8DD0}"/>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C75D2435-5428-4686-7B6D-3CCECDA05775}"/>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A05A809-7EDB-56CE-C5AB-91469395ACCB}"/>
              </a:ext>
            </a:extLst>
          </p:cNvPr>
          <p:cNvSpPr txBox="1"/>
          <p:nvPr/>
        </p:nvSpPr>
        <p:spPr>
          <a:xfrm>
            <a:off x="2153920" y="132429"/>
            <a:ext cx="83134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Solutions: Fight and Take Your Humanity Back</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6A7657A8-069D-0139-01B9-D3B58411D7B1}"/>
              </a:ext>
            </a:extLst>
          </p:cNvPr>
          <p:cNvSpPr txBox="1"/>
          <p:nvPr/>
        </p:nvSpPr>
        <p:spPr>
          <a:xfrm>
            <a:off x="2722880" y="717204"/>
            <a:ext cx="6915573" cy="923330"/>
          </a:xfrm>
          <a:prstGeom prst="rect">
            <a:avLst/>
          </a:prstGeom>
          <a:noFill/>
        </p:spPr>
        <p:txBody>
          <a:bodyPr wrap="square" rtlCol="0">
            <a:spAutoFit/>
          </a:bodyPr>
          <a:lstStyle/>
          <a:p>
            <a:r>
              <a:rPr lang="en-US" dirty="0"/>
              <a:t>You will need to do a full arsenal in triage mode in order to combat this tech. Every individual is different and has different levels of exposure. This is why some things work for some and not for others. </a:t>
            </a:r>
          </a:p>
        </p:txBody>
      </p:sp>
      <p:sp>
        <p:nvSpPr>
          <p:cNvPr id="5" name="TextBox 4">
            <a:extLst>
              <a:ext uri="{FF2B5EF4-FFF2-40B4-BE49-F238E27FC236}">
                <a16:creationId xmlns:a16="http://schemas.microsoft.com/office/drawing/2014/main" id="{C01B1DC5-F7D0-5058-CAED-1520CD7B94EF}"/>
              </a:ext>
            </a:extLst>
          </p:cNvPr>
          <p:cNvSpPr txBox="1"/>
          <p:nvPr/>
        </p:nvSpPr>
        <p:spPr>
          <a:xfrm>
            <a:off x="382692" y="1789112"/>
            <a:ext cx="4094481" cy="4247317"/>
          </a:xfrm>
          <a:prstGeom prst="rect">
            <a:avLst/>
          </a:prstGeom>
          <a:noFill/>
        </p:spPr>
        <p:txBody>
          <a:bodyPr wrap="square" rtlCol="0">
            <a:spAutoFit/>
          </a:bodyPr>
          <a:lstStyle/>
          <a:p>
            <a:r>
              <a:rPr lang="en-US" dirty="0"/>
              <a:t>Recommendations: </a:t>
            </a:r>
            <a:br>
              <a:rPr lang="en-US" dirty="0"/>
            </a:br>
            <a:br>
              <a:rPr lang="en-US" dirty="0"/>
            </a:br>
            <a:r>
              <a:rPr lang="en-US" dirty="0"/>
              <a:t>-Stop all injections and experimental pharmaceuticals.</a:t>
            </a:r>
            <a:br>
              <a:rPr lang="en-US" dirty="0"/>
            </a:br>
            <a:r>
              <a:rPr lang="en-US" dirty="0"/>
              <a:t>-Clean your water, your air, your food</a:t>
            </a:r>
            <a:br>
              <a:rPr lang="en-US" dirty="0"/>
            </a:br>
            <a:r>
              <a:rPr lang="en-US" dirty="0"/>
              <a:t>-Detox heavy metals. </a:t>
            </a:r>
            <a:br>
              <a:rPr lang="en-US" dirty="0"/>
            </a:br>
            <a:r>
              <a:rPr lang="en-US" dirty="0"/>
              <a:t>-Stop eating white flour and sugar which feeds the synthetic biology.</a:t>
            </a:r>
            <a:br>
              <a:rPr lang="en-US" dirty="0"/>
            </a:br>
            <a:r>
              <a:rPr lang="en-US" dirty="0"/>
              <a:t>-Prayer and strengthening your walk with God. This is a spiritual war we are in. </a:t>
            </a:r>
            <a:br>
              <a:rPr lang="en-US" dirty="0"/>
            </a:br>
            <a:r>
              <a:rPr lang="en-US" dirty="0"/>
              <a:t>-Fasting </a:t>
            </a:r>
            <a:br>
              <a:rPr lang="en-US" dirty="0"/>
            </a:br>
            <a:r>
              <a:rPr lang="en-US" dirty="0"/>
              <a:t>-Grounding and sleep while grounded</a:t>
            </a:r>
            <a:br>
              <a:rPr lang="en-US" dirty="0"/>
            </a:br>
            <a:r>
              <a:rPr lang="en-US" dirty="0"/>
              <a:t>-Limit your exposure to EMF in every way you can. Move if you have to.</a:t>
            </a:r>
            <a:br>
              <a:rPr lang="en-US" dirty="0"/>
            </a:br>
            <a:endParaRPr lang="en-US" dirty="0"/>
          </a:p>
        </p:txBody>
      </p:sp>
      <p:sp>
        <p:nvSpPr>
          <p:cNvPr id="7" name="TextBox 6">
            <a:extLst>
              <a:ext uri="{FF2B5EF4-FFF2-40B4-BE49-F238E27FC236}">
                <a16:creationId xmlns:a16="http://schemas.microsoft.com/office/drawing/2014/main" id="{64D31D16-2AEE-A26B-84A6-3B982D5946DA}"/>
              </a:ext>
            </a:extLst>
          </p:cNvPr>
          <p:cNvSpPr txBox="1"/>
          <p:nvPr/>
        </p:nvSpPr>
        <p:spPr>
          <a:xfrm>
            <a:off x="5638799" y="1702109"/>
            <a:ext cx="5645575" cy="4524315"/>
          </a:xfrm>
          <a:prstGeom prst="rect">
            <a:avLst/>
          </a:prstGeom>
          <a:noFill/>
        </p:spPr>
        <p:txBody>
          <a:bodyPr wrap="square" rtlCol="0">
            <a:spAutoFit/>
          </a:bodyPr>
          <a:lstStyle/>
          <a:p>
            <a:r>
              <a:rPr lang="en-US" sz="1600" dirty="0"/>
              <a:t>Assess your level of exposure:</a:t>
            </a:r>
            <a:br>
              <a:rPr lang="en-US" sz="1600" dirty="0"/>
            </a:br>
            <a:br>
              <a:rPr lang="en-US" sz="1600" dirty="0"/>
            </a:br>
            <a:r>
              <a:rPr lang="en-US" sz="1600" dirty="0"/>
              <a:t>Before you accept “nothing works there is nothing I can do” Be honest with yourself and answer the following questions. </a:t>
            </a:r>
            <a:br>
              <a:rPr lang="en-US" sz="1600" dirty="0"/>
            </a:br>
            <a:br>
              <a:rPr lang="en-US" sz="1600" dirty="0"/>
            </a:br>
            <a:r>
              <a:rPr lang="en-US" sz="1600" dirty="0"/>
              <a:t>How many shots have you had? How many drugs are you on?</a:t>
            </a:r>
            <a:br>
              <a:rPr lang="en-US" sz="1600" dirty="0"/>
            </a:br>
            <a:r>
              <a:rPr lang="en-US" sz="1600" dirty="0"/>
              <a:t>How many times do you go to the industrial medical establishment for treatments of any kind?</a:t>
            </a:r>
            <a:br>
              <a:rPr lang="en-US" sz="1600" dirty="0"/>
            </a:br>
            <a:r>
              <a:rPr lang="en-US" sz="1600" dirty="0"/>
              <a:t>Are you living directly underneath a 5G tower in a crowded city?</a:t>
            </a:r>
            <a:br>
              <a:rPr lang="en-US" sz="1600" dirty="0"/>
            </a:br>
            <a:r>
              <a:rPr lang="en-US" sz="1600" dirty="0"/>
              <a:t>Are you sleeping next to a smart meter? </a:t>
            </a:r>
            <a:br>
              <a:rPr lang="en-US" sz="1600" dirty="0"/>
            </a:br>
            <a:r>
              <a:rPr lang="en-US" sz="1600" dirty="0"/>
              <a:t>Do you ever go outside in the sun? Do you ever do grounding? </a:t>
            </a:r>
            <a:br>
              <a:rPr lang="en-US" sz="1600" dirty="0"/>
            </a:br>
            <a:r>
              <a:rPr lang="en-US" sz="1600" dirty="0"/>
              <a:t>What is your diet like? Are you eating lots of processed food?</a:t>
            </a:r>
            <a:br>
              <a:rPr lang="en-US" sz="1600" dirty="0"/>
            </a:br>
            <a:r>
              <a:rPr lang="en-US" sz="1600" dirty="0"/>
              <a:t>Do you ever do any form of fasting?</a:t>
            </a:r>
            <a:br>
              <a:rPr lang="en-US" sz="1600" dirty="0"/>
            </a:br>
            <a:r>
              <a:rPr lang="en-US" sz="1600" dirty="0"/>
              <a:t>What is your prayer life like? Are you close to God?</a:t>
            </a:r>
            <a:br>
              <a:rPr lang="en-US" sz="1600" dirty="0"/>
            </a:br>
            <a:r>
              <a:rPr lang="en-US" sz="1600" dirty="0"/>
              <a:t>Did you give yourself enough time to complete a protocol or did you give up early and quit before the miracle?</a:t>
            </a:r>
            <a:br>
              <a:rPr lang="en-US" sz="1600" dirty="0"/>
            </a:br>
            <a:br>
              <a:rPr lang="en-US" sz="1600" dirty="0"/>
            </a:br>
            <a:endParaRPr lang="en-US" sz="1600" dirty="0"/>
          </a:p>
        </p:txBody>
      </p:sp>
    </p:spTree>
    <p:extLst>
      <p:ext uri="{BB962C8B-B14F-4D97-AF65-F5344CB8AC3E}">
        <p14:creationId xmlns:p14="http://schemas.microsoft.com/office/powerpoint/2010/main" val="77283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B770F6DF-BA2D-4B97-821F-025B9A2281AD}"/>
              </a:ext>
            </a:extLst>
          </p:cNvPr>
          <p:cNvSpPr/>
          <p:nvPr/>
        </p:nvSpPr>
        <p:spPr>
          <a:xfrm>
            <a:off x="7977334" y="2065415"/>
            <a:ext cx="3641094" cy="2451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7972112" y="713029"/>
            <a:ext cx="4072462"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298170" y="21754"/>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128077" y="757480"/>
            <a:ext cx="39164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HELP SUPPORT MARIA ZEEE BY SHOPPING FROM THIS LINK: https://www.ftwproject.com/ref/468/ </a:t>
            </a:r>
          </a:p>
        </p:txBody>
      </p:sp>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011487" y="2171542"/>
            <a:ext cx="369221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“We just can't believe our eyes! We have placed the garden pucks from our first order around our property, and the plants/trees with the pucks are BLOOMING within days! This is happening with every single place the pucks have been rested.  Just incredible.” -Australia</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8"/>
          <a:stretch>
            <a:fillRect/>
          </a:stretch>
        </p:blipFill>
        <p:spPr>
          <a:xfrm>
            <a:off x="6889011" y="4982977"/>
            <a:ext cx="1888419" cy="1591194"/>
          </a:xfrm>
          <a:prstGeom prst="rect">
            <a:avLst/>
          </a:prstGeom>
        </p:spPr>
      </p:pic>
      <p:pic>
        <p:nvPicPr>
          <p:cNvPr id="5" name="Picture 4">
            <a:extLst>
              <a:ext uri="{FF2B5EF4-FFF2-40B4-BE49-F238E27FC236}">
                <a16:creationId xmlns:a16="http://schemas.microsoft.com/office/drawing/2014/main" id="{2167D396-6724-4B4A-92B1-519F23C02862}"/>
              </a:ext>
            </a:extLst>
          </p:cNvPr>
          <p:cNvPicPr>
            <a:picLocks noChangeAspect="1"/>
          </p:cNvPicPr>
          <p:nvPr/>
        </p:nvPicPr>
        <p:blipFill>
          <a:blip r:embed="rId9"/>
          <a:stretch>
            <a:fillRect/>
          </a:stretch>
        </p:blipFill>
        <p:spPr>
          <a:xfrm>
            <a:off x="6810164" y="685408"/>
            <a:ext cx="1189595" cy="1039942"/>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8CE1C-479C-01A3-4DDD-54B910CD0B6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7FB431F-CBB2-593B-F476-BD2C434055EE}"/>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BF062ECE-E3FC-1769-59FC-4E475DFA000A}"/>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9BDA89F7-7576-10B9-5369-C2F5B21B8856}"/>
              </a:ext>
            </a:extLst>
          </p:cNvPr>
          <p:cNvSpPr txBox="1"/>
          <p:nvPr/>
        </p:nvSpPr>
        <p:spPr>
          <a:xfrm>
            <a:off x="4372304" y="118882"/>
            <a:ext cx="4849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AI Development</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D497C420-A3E9-7E86-387F-45E19ADB9837}"/>
              </a:ext>
            </a:extLst>
          </p:cNvPr>
          <p:cNvSpPr txBox="1"/>
          <p:nvPr/>
        </p:nvSpPr>
        <p:spPr>
          <a:xfrm>
            <a:off x="403724" y="314538"/>
            <a:ext cx="4217800" cy="5693866"/>
          </a:xfrm>
          <a:prstGeom prst="rect">
            <a:avLst/>
          </a:prstGeom>
          <a:noFill/>
        </p:spPr>
        <p:txBody>
          <a:bodyPr wrap="square" rtlCol="0">
            <a:spAutoFit/>
          </a:bodyPr>
          <a:lstStyle/>
          <a:p>
            <a:pPr marL="0" marR="0"/>
            <a:r>
              <a:rPr lang="en-US" sz="1400" b="1" dirty="0">
                <a:effectLst/>
                <a:latin typeface="Calibri" panose="020F0502020204030204" pitchFamily="34" charset="0"/>
                <a:ea typeface="DengXian" panose="02010600030101010101" pitchFamily="2" charset="-122"/>
                <a:cs typeface="Times New Roman" panose="02020603050405020304" pitchFamily="18" charset="0"/>
              </a:rPr>
              <a:t>PAST</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4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r>
              <a:rPr lang="en-US" sz="1400" dirty="0">
                <a:effectLst/>
                <a:latin typeface="Calibri" panose="020F0502020204030204" pitchFamily="34" charset="0"/>
                <a:ea typeface="DengXian" panose="02010600030101010101" pitchFamily="2" charset="-122"/>
                <a:cs typeface="Times New Roman" panose="02020603050405020304" pitchFamily="18" charset="0"/>
              </a:rPr>
              <a:t>The concept of Artificial Intelligence was theorized by British mathematical Alan Turing “Computing Machinery and Intelligence” (</a:t>
            </a:r>
            <a:r>
              <a:rPr lang="en-US" sz="1400" b="1" dirty="0">
                <a:effectLst/>
                <a:latin typeface="Calibri" panose="020F0502020204030204" pitchFamily="34" charset="0"/>
                <a:ea typeface="DengXian" panose="02010600030101010101" pitchFamily="2" charset="-122"/>
                <a:cs typeface="Times New Roman" panose="02020603050405020304" pitchFamily="18" charset="0"/>
              </a:rPr>
              <a:t>1912-1954</a:t>
            </a:r>
            <a:r>
              <a:rPr lang="en-US" sz="1400" dirty="0">
                <a:effectLst/>
                <a:latin typeface="Calibri" panose="020F0502020204030204" pitchFamily="34" charset="0"/>
                <a:ea typeface="DengXian" panose="02010600030101010101" pitchFamily="2" charset="-122"/>
                <a:cs typeface="Times New Roman" panose="02020603050405020304" pitchFamily="18" charset="0"/>
              </a:rPr>
              <a:t>). - </a:t>
            </a:r>
            <a:r>
              <a:rPr lang="en-US" sz="1400" i="1" dirty="0">
                <a:effectLst/>
                <a:latin typeface="Calibri" panose="020F0502020204030204" pitchFamily="34" charset="0"/>
                <a:ea typeface="DengXian" panose="02010600030101010101" pitchFamily="2" charset="-122"/>
                <a:cs typeface="Times New Roman" panose="02020603050405020304" pitchFamily="18" charset="0"/>
              </a:rPr>
              <a:t>summary: A machine is intelligent if it can convince (or deceive) the human that it’s interaction (conversation) is with a real human being (Turing Test).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4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r>
              <a:rPr lang="en-US" sz="1400" b="1" dirty="0">
                <a:effectLst/>
                <a:latin typeface="Calibri" panose="020F0502020204030204" pitchFamily="34" charset="0"/>
                <a:ea typeface="DengXian" panose="02010600030101010101" pitchFamily="2" charset="-122"/>
                <a:cs typeface="Times New Roman" panose="02020603050405020304" pitchFamily="18" charset="0"/>
              </a:rPr>
              <a:t>1956</a:t>
            </a:r>
            <a:r>
              <a:rPr lang="en-US" sz="1400" dirty="0">
                <a:effectLst/>
                <a:latin typeface="Calibri" panose="020F0502020204030204" pitchFamily="34" charset="0"/>
                <a:ea typeface="DengXian" panose="02010600030101010101" pitchFamily="2" charset="-122"/>
                <a:cs typeface="Times New Roman" panose="02020603050405020304" pitchFamily="18" charset="0"/>
              </a:rPr>
              <a:t> Dartmouth College mathematics professor John McCarthy led a research group conference to precisely describe a machine that can actually simulate intelligence “thinking machines”. </a:t>
            </a:r>
          </a:p>
          <a:p>
            <a:pPr marL="0" marR="0"/>
            <a:r>
              <a:rPr lang="en-US" sz="1400" dirty="0">
                <a:effectLst/>
                <a:latin typeface="Calibri" panose="020F0502020204030204" pitchFamily="34" charset="0"/>
                <a:ea typeface="DengXian" panose="02010600030101010101" pitchFamily="2" charset="-122"/>
                <a:cs typeface="Times New Roman" panose="02020603050405020304" pitchFamily="18" charset="0"/>
              </a:rPr>
              <a:t>- This work led to the founding and using of the term </a:t>
            </a:r>
            <a:r>
              <a:rPr lang="en-US" sz="1400" b="1" dirty="0">
                <a:effectLst/>
                <a:latin typeface="Calibri" panose="020F0502020204030204" pitchFamily="34" charset="0"/>
                <a:ea typeface="DengXian" panose="02010600030101010101" pitchFamily="2" charset="-122"/>
                <a:cs typeface="Times New Roman" panose="02020603050405020304" pitchFamily="18" charset="0"/>
              </a:rPr>
              <a:t>Artificial Intelligence</a:t>
            </a:r>
            <a:r>
              <a:rPr lang="en-US" sz="1400" dirty="0">
                <a:effectLst/>
                <a:latin typeface="Calibri" panose="020F0502020204030204" pitchFamily="34" charset="0"/>
                <a:ea typeface="DengXian" panose="02010600030101010101" pitchFamily="2" charset="-122"/>
                <a:cs typeface="Times New Roman" panose="02020603050405020304" pitchFamily="18" charset="0"/>
              </a:rPr>
              <a:t>.</a:t>
            </a:r>
          </a:p>
          <a:p>
            <a:pPr marL="0" marR="0"/>
            <a:r>
              <a:rPr lang="en-US" sz="14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r>
              <a:rPr lang="en-US" sz="1400" b="1" dirty="0">
                <a:effectLst/>
                <a:latin typeface="Calibri" panose="020F0502020204030204" pitchFamily="34" charset="0"/>
                <a:ea typeface="DengXian" panose="02010600030101010101" pitchFamily="2" charset="-122"/>
                <a:cs typeface="Times New Roman" panose="02020603050405020304" pitchFamily="18" charset="0"/>
              </a:rPr>
              <a:t>1960s-1970s Groundwork</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400" b="1" dirty="0">
                <a:effectLst/>
                <a:latin typeface="Calibri" panose="020F0502020204030204" pitchFamily="34" charset="0"/>
                <a:ea typeface="DengXian" panose="02010600030101010101" pitchFamily="2" charset="-122"/>
                <a:cs typeface="Times New Roman" panose="02020603050405020304" pitchFamily="18" charset="0"/>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400" b="1" dirty="0">
                <a:effectLst/>
                <a:latin typeface="Calibri" panose="020F0502020204030204" pitchFamily="34" charset="0"/>
                <a:ea typeface="DengXian" panose="02010600030101010101" pitchFamily="2" charset="-122"/>
                <a:cs typeface="Times New Roman" panose="02020603050405020304" pitchFamily="18" charset="0"/>
              </a:rPr>
              <a:t>1966 </a:t>
            </a:r>
            <a:r>
              <a:rPr lang="en-US" sz="1400" dirty="0">
                <a:effectLst/>
                <a:latin typeface="Calibri" panose="020F0502020204030204" pitchFamily="34" charset="0"/>
                <a:ea typeface="DengXian" panose="02010600030101010101" pitchFamily="2" charset="-122"/>
                <a:cs typeface="Times New Roman" panose="02020603050405020304" pitchFamily="18" charset="0"/>
              </a:rPr>
              <a:t>The first chatbot called </a:t>
            </a:r>
            <a:r>
              <a:rPr lang="en-US" sz="1400" b="1" dirty="0">
                <a:effectLst/>
                <a:latin typeface="Calibri" panose="020F0502020204030204" pitchFamily="34" charset="0"/>
                <a:ea typeface="DengXian" panose="02010600030101010101" pitchFamily="2" charset="-122"/>
                <a:cs typeface="Times New Roman" panose="02020603050405020304" pitchFamily="18" charset="0"/>
              </a:rPr>
              <a:t>Eliza</a:t>
            </a:r>
            <a:r>
              <a:rPr lang="en-US" sz="1400" dirty="0">
                <a:effectLst/>
                <a:latin typeface="Calibri" panose="020F0502020204030204" pitchFamily="34" charset="0"/>
                <a:ea typeface="DengXian" panose="02010600030101010101" pitchFamily="2" charset="-122"/>
                <a:cs typeface="Times New Roman" panose="02020603050405020304" pitchFamily="18" charset="0"/>
              </a:rPr>
              <a:t> was created by MIT Computer Scientist Joseph Weizenbaum. </a:t>
            </a:r>
          </a:p>
          <a:p>
            <a:pPr marL="0" marR="0"/>
            <a:r>
              <a:rPr lang="en-US" sz="1400" dirty="0">
                <a:effectLst/>
                <a:latin typeface="Calibri" panose="020F0502020204030204" pitchFamily="34" charset="0"/>
                <a:ea typeface="DengXian" panose="02010600030101010101" pitchFamily="2" charset="-122"/>
                <a:cs typeface="Times New Roman" panose="02020603050405020304" pitchFamily="18" charset="0"/>
              </a:rPr>
              <a:t>- Eliza was a simulated therapist that was able to have text conversation with case study participants with deep engagement. </a:t>
            </a:r>
          </a:p>
          <a:p>
            <a:pPr marL="0" marR="0"/>
            <a:r>
              <a:rPr lang="en-US" sz="1400" dirty="0">
                <a:effectLst/>
                <a:latin typeface="Calibri" panose="020F0502020204030204" pitchFamily="34" charset="0"/>
                <a:ea typeface="DengXian" panose="02010600030101010101" pitchFamily="2" charset="-122"/>
                <a:cs typeface="Times New Roman" panose="02020603050405020304" pitchFamily="18" charset="0"/>
              </a:rPr>
              <a:t>- Weizenbaum concluded that AI can be a useful tool, but not intelligent.</a:t>
            </a:r>
          </a:p>
          <a:p>
            <a:pPr marL="0" marR="0"/>
            <a:r>
              <a:rPr lang="en-US" sz="1400" dirty="0">
                <a:effectLst/>
                <a:latin typeface="Calibri" panose="020F0502020204030204" pitchFamily="34" charset="0"/>
                <a:ea typeface="DengXian" panose="02010600030101010101" pitchFamily="2" charset="-122"/>
                <a:cs typeface="Times New Roman" panose="02020603050405020304" pitchFamily="18" charset="0"/>
              </a:rPr>
              <a:t> </a:t>
            </a:r>
          </a:p>
        </p:txBody>
      </p:sp>
      <p:sp>
        <p:nvSpPr>
          <p:cNvPr id="5" name="TextBox 4">
            <a:extLst>
              <a:ext uri="{FF2B5EF4-FFF2-40B4-BE49-F238E27FC236}">
                <a16:creationId xmlns:a16="http://schemas.microsoft.com/office/drawing/2014/main" id="{2B9CF15F-343E-CACF-D5DE-46FC069B46BA}"/>
              </a:ext>
            </a:extLst>
          </p:cNvPr>
          <p:cNvSpPr txBox="1"/>
          <p:nvPr/>
        </p:nvSpPr>
        <p:spPr>
          <a:xfrm>
            <a:off x="6950403" y="628817"/>
            <a:ext cx="4542221" cy="5478423"/>
          </a:xfrm>
          <a:prstGeom prst="rect">
            <a:avLst/>
          </a:prstGeom>
          <a:noFill/>
        </p:spPr>
        <p:txBody>
          <a:bodyPr wrap="square" rtlCol="0">
            <a:spAutoFit/>
          </a:bodyPr>
          <a:lstStyle/>
          <a:p>
            <a:pPr marL="0" marR="0"/>
            <a:r>
              <a:rPr lang="en-US" sz="1400" b="1" dirty="0">
                <a:effectLst/>
                <a:latin typeface="Calibri" panose="020F0502020204030204" pitchFamily="34" charset="0"/>
                <a:ea typeface="DengXian" panose="02010600030101010101" pitchFamily="2" charset="-122"/>
                <a:cs typeface="Times New Roman" panose="02020603050405020304" pitchFamily="18" charset="0"/>
              </a:rPr>
              <a:t>1972 ‘</a:t>
            </a:r>
            <a:r>
              <a:rPr lang="en-US" sz="1400" dirty="0">
                <a:effectLst/>
                <a:latin typeface="Calibri" panose="020F0502020204030204" pitchFamily="34" charset="0"/>
                <a:ea typeface="DengXian" panose="02010600030101010101" pitchFamily="2" charset="-122"/>
                <a:cs typeface="Times New Roman" panose="02020603050405020304" pitchFamily="18" charset="0"/>
              </a:rPr>
              <a:t>Shakey the Robot’</a:t>
            </a:r>
            <a:r>
              <a:rPr lang="en-US" sz="1400" b="1" dirty="0">
                <a:effectLst/>
                <a:latin typeface="Calibri" panose="020F0502020204030204" pitchFamily="34" charset="0"/>
                <a:ea typeface="DengXian" panose="02010600030101010101" pitchFamily="2" charset="-122"/>
                <a:cs typeface="Times New Roman" panose="02020603050405020304" pitchFamily="18" charset="0"/>
              </a:rPr>
              <a:t> </a:t>
            </a:r>
            <a:r>
              <a:rPr lang="en-US" sz="1400" dirty="0">
                <a:effectLst/>
                <a:latin typeface="Calibri" panose="020F0502020204030204" pitchFamily="34" charset="0"/>
                <a:ea typeface="DengXian" panose="02010600030101010101" pitchFamily="2" charset="-122"/>
                <a:cs typeface="Times New Roman" panose="02020603050405020304" pitchFamily="18" charset="0"/>
              </a:rPr>
              <a:t>developed at Stanford Research Initiative, incorporating concepts of robotics, sensors and TV camera to navigate different environments towards the goal of autonomously. </a:t>
            </a:r>
          </a:p>
          <a:p>
            <a:pPr marL="0" marR="0"/>
            <a:r>
              <a:rPr lang="en-US" sz="1400" dirty="0">
                <a:effectLst/>
                <a:latin typeface="Calibri" panose="020F0502020204030204" pitchFamily="34" charset="0"/>
                <a:ea typeface="DengXian" panose="02010600030101010101" pitchFamily="2" charset="-122"/>
                <a:cs typeface="Times New Roman" panose="02020603050405020304" pitchFamily="18" charset="0"/>
              </a:rPr>
              <a:t>- Its crude development laid the foundation for visual analysis, route finding (GPS map apps), and object manipulation.</a:t>
            </a:r>
          </a:p>
          <a:p>
            <a:pPr marL="0" marR="0"/>
            <a:r>
              <a:rPr lang="en-US" sz="14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r>
              <a:rPr lang="en-US" sz="1400" b="1" dirty="0">
                <a:effectLst/>
                <a:latin typeface="Calibri" panose="020F0502020204030204" pitchFamily="34" charset="0"/>
                <a:ea typeface="DengXian" panose="02010600030101010101" pitchFamily="2" charset="-122"/>
                <a:cs typeface="Times New Roman" panose="02020603050405020304" pitchFamily="18" charset="0"/>
              </a:rPr>
              <a:t>1986</a:t>
            </a:r>
            <a:r>
              <a:rPr lang="en-US" sz="1400" dirty="0">
                <a:effectLst/>
                <a:latin typeface="Calibri" panose="020F0502020204030204" pitchFamily="34" charset="0"/>
                <a:ea typeface="DengXian" panose="02010600030101010101" pitchFamily="2" charset="-122"/>
                <a:cs typeface="Times New Roman" panose="02020603050405020304" pitchFamily="18" charset="0"/>
              </a:rPr>
              <a:t> First self-driving car developed by German scientist Ernst Dickmann. It was a retrofitted Mercedes van with a computer system and sensors that could only drive on empty roads.</a:t>
            </a:r>
          </a:p>
          <a:p>
            <a:pPr marL="0" marR="0"/>
            <a:r>
              <a:rPr lang="en-US" sz="14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r>
              <a:rPr lang="en-US" sz="1400" b="1" dirty="0">
                <a:effectLst/>
                <a:latin typeface="Calibri" panose="020F0502020204030204" pitchFamily="34" charset="0"/>
                <a:ea typeface="DengXian" panose="02010600030101010101" pitchFamily="2" charset="-122"/>
                <a:cs typeface="Times New Roman" panose="02020603050405020304" pitchFamily="18" charset="0"/>
              </a:rPr>
              <a:t>1996</a:t>
            </a:r>
            <a:r>
              <a:rPr lang="en-US" sz="1400" dirty="0">
                <a:effectLst/>
                <a:latin typeface="Calibri" panose="020F0502020204030204" pitchFamily="34" charset="0"/>
                <a:ea typeface="DengXian" panose="02010600030101010101" pitchFamily="2" charset="-122"/>
                <a:cs typeface="Times New Roman" panose="02020603050405020304" pitchFamily="18" charset="0"/>
              </a:rPr>
              <a:t> Deep Blue Chess Challenge against champion Gary Kasparov</a:t>
            </a:r>
          </a:p>
          <a:p>
            <a:pPr marL="0" marR="0"/>
            <a:r>
              <a:rPr lang="en-US" sz="1400" dirty="0">
                <a:effectLst/>
                <a:latin typeface="Calibri" panose="020F0502020204030204" pitchFamily="34" charset="0"/>
                <a:ea typeface="DengXian" panose="02010600030101010101" pitchFamily="2" charset="-122"/>
                <a:cs typeface="Times New Roman" panose="02020603050405020304" pitchFamily="18" charset="0"/>
              </a:rPr>
              <a:t> </a:t>
            </a:r>
          </a:p>
          <a:p>
            <a:pPr marL="63500" marR="0" indent="-63500"/>
            <a:r>
              <a:rPr lang="en-US" sz="1400" b="1" dirty="0">
                <a:effectLst/>
                <a:latin typeface="Calibri" panose="020F0502020204030204" pitchFamily="34" charset="0"/>
                <a:ea typeface="DengXian" panose="02010600030101010101" pitchFamily="2" charset="-122"/>
                <a:cs typeface="Times New Roman" panose="02020603050405020304" pitchFamily="18" charset="0"/>
              </a:rPr>
              <a:t>2012</a:t>
            </a:r>
            <a:r>
              <a:rPr lang="en-US" sz="1400" dirty="0">
                <a:effectLst/>
                <a:latin typeface="Calibri" panose="020F0502020204030204" pitchFamily="34" charset="0"/>
                <a:ea typeface="DengXian" panose="02010600030101010101" pitchFamily="2" charset="-122"/>
                <a:cs typeface="Times New Roman" panose="02020603050405020304" pitchFamily="18" charset="0"/>
              </a:rPr>
              <a:t> Neural Networks - data processing that functions in a manner similar to the human brain.</a:t>
            </a:r>
          </a:p>
          <a:p>
            <a:pPr marL="63500" marR="0" indent="-63500"/>
            <a:r>
              <a:rPr lang="en-US" sz="1400" dirty="0">
                <a:effectLst/>
                <a:latin typeface="Calibri" panose="020F0502020204030204" pitchFamily="34" charset="0"/>
                <a:ea typeface="DengXian" panose="02010600030101010101" pitchFamily="2" charset="-122"/>
                <a:cs typeface="Times New Roman" panose="02020603050405020304" pitchFamily="18" charset="0"/>
              </a:rPr>
              <a:t>- Concept created by computer scientist Geoffrey Hinton while working on his PhD in the 1970s.</a:t>
            </a:r>
          </a:p>
          <a:p>
            <a:pPr marL="63500" marR="0" indent="-63500"/>
            <a:r>
              <a:rPr lang="en-US" sz="1400" dirty="0">
                <a:effectLst/>
                <a:latin typeface="Calibri" panose="020F0502020204030204" pitchFamily="34" charset="0"/>
                <a:ea typeface="DengXian" panose="02010600030101010101" pitchFamily="2" charset="-122"/>
                <a:cs typeface="Times New Roman" panose="02020603050405020304" pitchFamily="18" charset="0"/>
              </a:rPr>
              <a:t>- This in combination with Deep Learning (making decisions based on vast amounts of data) has led to natural language processing and speech recognition.  </a:t>
            </a:r>
          </a:p>
          <a:p>
            <a:pPr marL="0" marR="0"/>
            <a:r>
              <a:rPr lang="en-US" sz="1400" dirty="0">
                <a:effectLst/>
                <a:latin typeface="Calibri" panose="020F0502020204030204" pitchFamily="34" charset="0"/>
                <a:ea typeface="DengXian" panose="02010600030101010101" pitchFamily="2" charset="-122"/>
                <a:cs typeface="Times New Roman" panose="02020603050405020304" pitchFamily="18" charset="0"/>
              </a:rPr>
              <a:t>- Hinton joined Google in 2013 and left in 2023 warning about the dangers of </a:t>
            </a:r>
            <a:r>
              <a:rPr lang="en-US" sz="1400" b="1" dirty="0">
                <a:effectLst/>
                <a:latin typeface="Calibri" panose="020F0502020204030204" pitchFamily="34" charset="0"/>
                <a:ea typeface="DengXian" panose="02010600030101010101" pitchFamily="2" charset="-122"/>
                <a:cs typeface="Times New Roman" panose="02020603050405020304" pitchFamily="18" charset="0"/>
              </a:rPr>
              <a:t>generative AI</a:t>
            </a:r>
            <a:r>
              <a:rPr lang="en-US" sz="1400" dirty="0">
                <a:effectLst/>
                <a:latin typeface="Calibri" panose="020F0502020204030204" pitchFamily="34" charset="0"/>
                <a:ea typeface="DengXian" panose="02010600030101010101" pitchFamily="2" charset="-122"/>
                <a:cs typeface="Times New Roman" panose="02020603050405020304" pitchFamily="18" charset="0"/>
              </a:rPr>
              <a:t>. </a:t>
            </a:r>
          </a:p>
        </p:txBody>
      </p:sp>
      <p:pic>
        <p:nvPicPr>
          <p:cNvPr id="7" name="Picture 6">
            <a:extLst>
              <a:ext uri="{FF2B5EF4-FFF2-40B4-BE49-F238E27FC236}">
                <a16:creationId xmlns:a16="http://schemas.microsoft.com/office/drawing/2014/main" id="{F9F51BDE-0F9F-07DF-0A4D-356D34A8B6A2}"/>
              </a:ext>
            </a:extLst>
          </p:cNvPr>
          <p:cNvPicPr>
            <a:picLocks noChangeAspect="1"/>
          </p:cNvPicPr>
          <p:nvPr/>
        </p:nvPicPr>
        <p:blipFill>
          <a:blip r:embed="rId2"/>
          <a:srcRect l="20805" r="21265"/>
          <a:stretch/>
        </p:blipFill>
        <p:spPr>
          <a:xfrm>
            <a:off x="4738911" y="703657"/>
            <a:ext cx="2057998" cy="5328745"/>
          </a:xfrm>
          <a:prstGeom prst="rect">
            <a:avLst/>
          </a:prstGeom>
        </p:spPr>
      </p:pic>
      <p:sp>
        <p:nvSpPr>
          <p:cNvPr id="8" name="TextBox 7">
            <a:extLst>
              <a:ext uri="{FF2B5EF4-FFF2-40B4-BE49-F238E27FC236}">
                <a16:creationId xmlns:a16="http://schemas.microsoft.com/office/drawing/2014/main" id="{F4302B27-DA09-2555-76FD-D37D0941FED2}"/>
              </a:ext>
            </a:extLst>
          </p:cNvPr>
          <p:cNvSpPr txBox="1"/>
          <p:nvPr/>
        </p:nvSpPr>
        <p:spPr>
          <a:xfrm>
            <a:off x="3842625" y="6008404"/>
            <a:ext cx="6215555" cy="861774"/>
          </a:xfrm>
          <a:prstGeom prst="rect">
            <a:avLst/>
          </a:prstGeom>
          <a:noFill/>
        </p:spPr>
        <p:txBody>
          <a:bodyPr wrap="square" rtlCol="0">
            <a:spAutoFit/>
          </a:bodyPr>
          <a:lstStyle/>
          <a:p>
            <a:pPr marL="0" marR="0"/>
            <a:r>
              <a:rPr lang="fr-FR" sz="1000" i="1" dirty="0">
                <a:effectLst/>
                <a:latin typeface="Calibri" panose="020F0502020204030204" pitchFamily="34" charset="0"/>
                <a:ea typeface="DengXian" panose="02010600030101010101" pitchFamily="2" charset="-122"/>
                <a:cs typeface="Times New Roman" panose="02020603050405020304" pitchFamily="18" charset="0"/>
              </a:rPr>
              <a:t>Citation:</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fr-FR" sz="1000" i="1" dirty="0">
                <a:effectLst/>
                <a:latin typeface="Calibri" panose="020F0502020204030204" pitchFamily="34" charset="0"/>
                <a:ea typeface="DengXian" panose="02010600030101010101" pitchFamily="2" charset="-122"/>
                <a:cs typeface="Times New Roman" panose="02020603050405020304" pitchFamily="18" charset="0"/>
              </a:rPr>
              <a:t> - https://www.coursera.org/articles/history-of-ai</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fr-FR" sz="1000" i="1" dirty="0">
                <a:effectLst/>
                <a:latin typeface="Calibri" panose="020F0502020204030204" pitchFamily="34" charset="0"/>
                <a:ea typeface="DengXian" panose="02010600030101010101" pitchFamily="2" charset="-122"/>
                <a:cs typeface="Times New Roman" panose="02020603050405020304" pitchFamily="18" charset="0"/>
              </a:rPr>
              <a:t> </a:t>
            </a:r>
            <a:r>
              <a:rPr lang="en-US" sz="1000" i="1" dirty="0">
                <a:effectLst/>
                <a:latin typeface="Calibri" panose="020F0502020204030204" pitchFamily="34" charset="0"/>
                <a:ea typeface="DengXian" panose="02010600030101010101" pitchFamily="2" charset="-122"/>
                <a:cs typeface="Times New Roman" panose="02020603050405020304" pitchFamily="18" charset="0"/>
              </a:rPr>
              <a:t>- “Shakey the Robot: The First Robot to Embody Artificial Intelligence”, SRI</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000" i="1" dirty="0">
                <a:effectLst/>
                <a:latin typeface="Calibri" panose="020F0502020204030204" pitchFamily="34" charset="0"/>
                <a:ea typeface="DengXian" panose="02010600030101010101" pitchFamily="2" charset="-122"/>
                <a:cs typeface="Times New Roman" panose="02020603050405020304" pitchFamily="18" charset="0"/>
              </a:rPr>
              <a:t> - “The First Ever AI Chatbot: ELIZA (1966)”</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000" i="1" dirty="0">
                <a:effectLst/>
                <a:latin typeface="Calibri" panose="020F0502020204030204" pitchFamily="34" charset="0"/>
                <a:ea typeface="DengXian" panose="02010600030101010101" pitchFamily="2" charset="-122"/>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07310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FC360-A978-B2FD-28E8-FB174A879B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33B83CD-D411-9905-8656-37D902E4CA7C}"/>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4E6FA44A-983C-0FE4-D2D4-222A24C9FAC2}"/>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D765EBD-A5BC-D5C1-6577-26C64688DA7E}"/>
              </a:ext>
            </a:extLst>
          </p:cNvPr>
          <p:cNvSpPr txBox="1"/>
          <p:nvPr/>
        </p:nvSpPr>
        <p:spPr>
          <a:xfrm>
            <a:off x="4131184" y="91988"/>
            <a:ext cx="4849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Space X and Starlink</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79BE17D4-DDCD-C886-37DE-0DF8CC16E8B1}"/>
              </a:ext>
            </a:extLst>
          </p:cNvPr>
          <p:cNvSpPr txBox="1"/>
          <p:nvPr/>
        </p:nvSpPr>
        <p:spPr>
          <a:xfrm>
            <a:off x="1541929" y="995082"/>
            <a:ext cx="9430871" cy="2308324"/>
          </a:xfrm>
          <a:prstGeom prst="rect">
            <a:avLst/>
          </a:prstGeom>
          <a:noFill/>
        </p:spPr>
        <p:txBody>
          <a:bodyPr wrap="square" rtlCol="0">
            <a:spAutoFit/>
          </a:bodyPr>
          <a:lstStyle/>
          <a:p>
            <a:pPr marL="0" marR="0"/>
            <a:r>
              <a:rPr lang="en-US" sz="1800" dirty="0">
                <a:effectLst/>
                <a:latin typeface="Calibri" panose="020F0502020204030204" pitchFamily="34" charset="0"/>
                <a:ea typeface=""/>
                <a:cs typeface="Calibri" panose="020F0502020204030204" pitchFamily="34" charset="0"/>
              </a:rPr>
              <a:t>-</a:t>
            </a:r>
            <a:r>
              <a:rPr lang="en-US" sz="1800" b="1" dirty="0">
                <a:effectLst/>
                <a:latin typeface="Calibri" panose="020F0502020204030204" pitchFamily="34" charset="0"/>
                <a:ea typeface=""/>
                <a:cs typeface="Calibri" panose="020F0502020204030204" pitchFamily="34" charset="0"/>
              </a:rPr>
              <a:t> 2002</a:t>
            </a:r>
            <a:r>
              <a:rPr lang="en-US" sz="1800" dirty="0">
                <a:effectLst/>
                <a:latin typeface="Calibri" panose="020F0502020204030204" pitchFamily="34" charset="0"/>
                <a:ea typeface=""/>
                <a:cs typeface="Calibri" panose="020F0502020204030204" pitchFamily="34" charset="0"/>
              </a:rPr>
              <a:t> A space venture with the long-term goal of colonizing Mars.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The first private company to send a craft to the International Space Station.</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Known for its reusable rockets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Behind the development of Starlink, the constellation of satellites intended to offer commercial internet service around the globe.</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This network with its potential for expanded LEO broadband connectivity will provide new possibilities for AI applications such as, satellite to ground smartphone reception, remote health care or supporting autonomous systems (irrigation drones, etc.).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F3BAF05B-4360-9530-4C69-61ECC459A5F5}"/>
              </a:ext>
            </a:extLst>
          </p:cNvPr>
          <p:cNvPicPr>
            <a:picLocks noChangeAspect="1"/>
          </p:cNvPicPr>
          <p:nvPr/>
        </p:nvPicPr>
        <p:blipFill>
          <a:blip r:embed="rId2"/>
          <a:stretch>
            <a:fillRect/>
          </a:stretch>
        </p:blipFill>
        <p:spPr>
          <a:xfrm>
            <a:off x="6096000" y="3621724"/>
            <a:ext cx="4407064" cy="2589150"/>
          </a:xfrm>
          <a:prstGeom prst="rect">
            <a:avLst/>
          </a:prstGeom>
        </p:spPr>
      </p:pic>
      <p:pic>
        <p:nvPicPr>
          <p:cNvPr id="7" name="Picture 6">
            <a:extLst>
              <a:ext uri="{FF2B5EF4-FFF2-40B4-BE49-F238E27FC236}">
                <a16:creationId xmlns:a16="http://schemas.microsoft.com/office/drawing/2014/main" id="{9C3C9DAF-1E3E-3EB5-700A-7160DB2623B7}"/>
              </a:ext>
            </a:extLst>
          </p:cNvPr>
          <p:cNvPicPr>
            <a:picLocks noChangeAspect="1"/>
          </p:cNvPicPr>
          <p:nvPr/>
        </p:nvPicPr>
        <p:blipFill>
          <a:blip r:embed="rId3"/>
          <a:stretch>
            <a:fillRect/>
          </a:stretch>
        </p:blipFill>
        <p:spPr>
          <a:xfrm>
            <a:off x="1196615" y="3621724"/>
            <a:ext cx="4168969" cy="2589149"/>
          </a:xfrm>
          <a:prstGeom prst="rect">
            <a:avLst/>
          </a:prstGeom>
        </p:spPr>
      </p:pic>
    </p:spTree>
    <p:extLst>
      <p:ext uri="{BB962C8B-B14F-4D97-AF65-F5344CB8AC3E}">
        <p14:creationId xmlns:p14="http://schemas.microsoft.com/office/powerpoint/2010/main" val="68408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3ADAD-A17A-952F-E21E-B7CF40A2C1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D8ABE1A-265F-0380-F17D-EB4F682CF1BA}"/>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503BA9F-A5FF-E8A3-AF4D-FF3E2538D72A}"/>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E8EF62C5-C389-1436-0B6B-18B5033C64EE}"/>
              </a:ext>
            </a:extLst>
          </p:cNvPr>
          <p:cNvSpPr txBox="1"/>
          <p:nvPr/>
        </p:nvSpPr>
        <p:spPr>
          <a:xfrm>
            <a:off x="4176008" y="74059"/>
            <a:ext cx="4849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Tesla Automotive</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DDCFE7F2-D95D-579D-631F-6C89C2E13885}"/>
              </a:ext>
            </a:extLst>
          </p:cNvPr>
          <p:cNvSpPr txBox="1"/>
          <p:nvPr/>
        </p:nvSpPr>
        <p:spPr>
          <a:xfrm>
            <a:off x="4018990" y="612844"/>
            <a:ext cx="7653899" cy="5632311"/>
          </a:xfrm>
          <a:prstGeom prst="rect">
            <a:avLst/>
          </a:prstGeom>
          <a:noFill/>
        </p:spPr>
        <p:txBody>
          <a:bodyPr wrap="square" rtlCol="0">
            <a:spAutoFit/>
          </a:bodyPr>
          <a:lstStyle/>
          <a:p>
            <a:pPr marL="0" marR="0"/>
            <a:r>
              <a:rPr lang="en-US" sz="1800" dirty="0">
                <a:effectLst/>
                <a:latin typeface="Calibri" panose="020F0502020204030204" pitchFamily="34" charset="0"/>
                <a:ea typeface=""/>
                <a:cs typeface="Calibri" panose="020F0502020204030204" pitchFamily="34" charset="0"/>
              </a:rPr>
              <a:t>-</a:t>
            </a:r>
            <a:r>
              <a:rPr lang="en-US" sz="1800" b="1" dirty="0">
                <a:effectLst/>
                <a:latin typeface="Calibri" panose="020F0502020204030204" pitchFamily="34" charset="0"/>
                <a:ea typeface=""/>
                <a:cs typeface="Calibri" panose="020F0502020204030204" pitchFamily="34" charset="0"/>
              </a:rPr>
              <a:t> 2003</a:t>
            </a:r>
            <a:r>
              <a:rPr lang="en-US" sz="1800" dirty="0">
                <a:effectLst/>
                <a:latin typeface="Calibri" panose="020F0502020204030204" pitchFamily="34" charset="0"/>
                <a:ea typeface=""/>
                <a:cs typeface="Calibri" panose="020F0502020204030204" pitchFamily="34" charset="0"/>
              </a:rPr>
              <a:t> Founded by Elon and two other men, later became CEO in 2008. The Model 3 being the most popular electric car in production today with over one million units sold globally.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r>
              <a:rPr lang="en-US" sz="1800" dirty="0">
                <a:effectLst/>
                <a:latin typeface="Calibri" panose="020F0502020204030204" pitchFamily="34" charset="0"/>
                <a:ea typeface="DengXian" panose="02010600030101010101" pitchFamily="2" charset="-122"/>
                <a:cs typeface="Times New Roman" panose="02020603050405020304" pitchFamily="18" charset="0"/>
              </a:rPr>
              <a:t>History of EV Incidents and AI</a:t>
            </a:r>
          </a:p>
          <a:p>
            <a:pPr marL="0" marR="0"/>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r>
              <a:rPr lang="en-US" sz="1800" dirty="0">
                <a:effectLst/>
                <a:latin typeface="Calibri" panose="020F0502020204030204" pitchFamily="34" charset="0"/>
                <a:ea typeface=""/>
                <a:cs typeface="Calibri" panose="020F0502020204030204" pitchFamily="34" charset="0"/>
              </a:rPr>
              <a:t>“</a:t>
            </a:r>
            <a:r>
              <a:rPr lang="en-US" sz="1800" dirty="0">
                <a:effectLst/>
                <a:latin typeface="Calibri" panose="020F0502020204030204" pitchFamily="34" charset="0"/>
                <a:ea typeface=""/>
                <a:cs typeface="Times New Roman" panose="02020603050405020304" pitchFamily="18" charset="0"/>
              </a:rPr>
              <a:t>Report: Tesla Autopilot Involved in 736 Crashes since 2019</a:t>
            </a:r>
            <a:r>
              <a:rPr lang="en-US" sz="1800" dirty="0">
                <a:effectLst/>
                <a:latin typeface="Calibri" panose="020F0502020204030204" pitchFamily="34" charset="0"/>
                <a:ea typeface=""/>
                <a:cs typeface="Calibri" panose="020F0502020204030204" pitchFamily="34" charset="0"/>
              </a:rPr>
              <a:t>” (Ongoing Investigation by National Highway Traffic Safety Administration, NHTSA)</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i="1" dirty="0">
                <a:effectLst/>
                <a:latin typeface="Calibri" panose="020F0502020204030204" pitchFamily="34" charset="0"/>
                <a:ea typeface="DengXian" panose="02010600030101010101" pitchFamily="2" charset="-122"/>
                <a:cs typeface="Times New Roman" panose="02020603050405020304" pitchFamily="18" charset="0"/>
              </a:rPr>
              <a:t>(Car and Driver)</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a:t>
            </a:r>
            <a:r>
              <a:rPr lang="en-US" sz="1800" dirty="0">
                <a:effectLst/>
                <a:latin typeface="Calibri" panose="020F0502020204030204" pitchFamily="34" charset="0"/>
                <a:ea typeface=""/>
                <a:cs typeface="Times New Roman" panose="02020603050405020304" pitchFamily="18" charset="0"/>
              </a:rPr>
              <a:t>Tesla Has the Highest Fatal Accident Rate of All Auto Brands, Study Finds</a:t>
            </a:r>
            <a:r>
              <a:rPr lang="en-US" sz="1800" dirty="0">
                <a:effectLst/>
                <a:latin typeface="Calibri" panose="020F0502020204030204" pitchFamily="34" charset="0"/>
                <a:ea typeface=""/>
                <a:cs typeface="Calibri" panose="020F0502020204030204" pitchFamily="34" charset="0"/>
              </a:rPr>
              <a:t>”</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i="1" dirty="0">
                <a:effectLst/>
                <a:latin typeface="Calibri" panose="020F0502020204030204" pitchFamily="34" charset="0"/>
                <a:ea typeface="DengXian" panose="02010600030101010101" pitchFamily="2" charset="-122"/>
                <a:cs typeface="Times New Roman" panose="02020603050405020304" pitchFamily="18" charset="0"/>
              </a:rPr>
              <a:t>(Road &amp; Track)</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i="1" dirty="0">
                <a:effectLst/>
                <a:latin typeface="Calibri" panose="020F050202020403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b="0" kern="2200" dirty="0">
                <a:effectLst/>
                <a:latin typeface="Calibri" panose="020F0502020204030204" pitchFamily="34" charset="0"/>
                <a:ea typeface=""/>
              </a:rPr>
              <a:t>“First issued recall of 2025 affecting over 200,000 vehicles in the US and Canada”</a:t>
            </a:r>
            <a:endParaRPr lang="en-US" sz="1800" b="1" kern="2200" dirty="0">
              <a:effectLst/>
              <a:latin typeface="SimSun" panose="02010600030101010101" pitchFamily="2" charset="-122"/>
              <a:ea typeface="SimSun" panose="02010600030101010101" pitchFamily="2" charset="-122"/>
            </a:endParaRPr>
          </a:p>
          <a:p>
            <a:pPr marL="0" marR="0"/>
            <a:r>
              <a:rPr lang="en-US" sz="1800" i="1" dirty="0">
                <a:effectLst/>
                <a:latin typeface="Calibri" panose="020F0502020204030204" pitchFamily="34" charset="0"/>
                <a:ea typeface="DengXian" panose="02010600030101010101" pitchFamily="2" charset="-122"/>
                <a:cs typeface="Times New Roman" panose="02020603050405020304" pitchFamily="18" charset="0"/>
              </a:rPr>
              <a:t>(driveteslacanada.ca)</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HW4  (also known as AI 4) is the upgraded onboard computer enabling Autopilot and Full Self-Driving (FSD) capabilities. It is installed in all new Tesla vehicles and also controls other primary systems.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567DB259-C04A-0EC4-3FFB-A4653EA3488B}"/>
              </a:ext>
            </a:extLst>
          </p:cNvPr>
          <p:cNvPicPr>
            <a:picLocks noChangeAspect="1"/>
          </p:cNvPicPr>
          <p:nvPr/>
        </p:nvPicPr>
        <p:blipFill>
          <a:blip r:embed="rId2"/>
          <a:stretch>
            <a:fillRect/>
          </a:stretch>
        </p:blipFill>
        <p:spPr>
          <a:xfrm>
            <a:off x="519111" y="4825567"/>
            <a:ext cx="2857500" cy="1600200"/>
          </a:xfrm>
          <a:prstGeom prst="rect">
            <a:avLst/>
          </a:prstGeom>
        </p:spPr>
      </p:pic>
      <p:pic>
        <p:nvPicPr>
          <p:cNvPr id="8" name="Picture 7">
            <a:extLst>
              <a:ext uri="{FF2B5EF4-FFF2-40B4-BE49-F238E27FC236}">
                <a16:creationId xmlns:a16="http://schemas.microsoft.com/office/drawing/2014/main" id="{78E6D144-FCAD-BA09-6487-570BF3199E70}"/>
              </a:ext>
            </a:extLst>
          </p:cNvPr>
          <p:cNvPicPr>
            <a:picLocks noChangeAspect="1"/>
          </p:cNvPicPr>
          <p:nvPr/>
        </p:nvPicPr>
        <p:blipFill>
          <a:blip r:embed="rId3"/>
          <a:stretch>
            <a:fillRect/>
          </a:stretch>
        </p:blipFill>
        <p:spPr>
          <a:xfrm>
            <a:off x="337574" y="2487303"/>
            <a:ext cx="3371851" cy="2243814"/>
          </a:xfrm>
          <a:prstGeom prst="rect">
            <a:avLst/>
          </a:prstGeom>
        </p:spPr>
      </p:pic>
      <p:pic>
        <p:nvPicPr>
          <p:cNvPr id="9" name="Picture 8">
            <a:extLst>
              <a:ext uri="{FF2B5EF4-FFF2-40B4-BE49-F238E27FC236}">
                <a16:creationId xmlns:a16="http://schemas.microsoft.com/office/drawing/2014/main" id="{2E296E5B-2104-DDBA-3D78-27FC30CC67C9}"/>
              </a:ext>
            </a:extLst>
          </p:cNvPr>
          <p:cNvPicPr>
            <a:picLocks noChangeAspect="1"/>
          </p:cNvPicPr>
          <p:nvPr/>
        </p:nvPicPr>
        <p:blipFill>
          <a:blip r:embed="rId4"/>
          <a:stretch>
            <a:fillRect/>
          </a:stretch>
        </p:blipFill>
        <p:spPr>
          <a:xfrm>
            <a:off x="118500" y="249728"/>
            <a:ext cx="3810000" cy="2143125"/>
          </a:xfrm>
          <a:prstGeom prst="rect">
            <a:avLst/>
          </a:prstGeom>
        </p:spPr>
      </p:pic>
    </p:spTree>
    <p:extLst>
      <p:ext uri="{BB962C8B-B14F-4D97-AF65-F5344CB8AC3E}">
        <p14:creationId xmlns:p14="http://schemas.microsoft.com/office/powerpoint/2010/main" val="3742976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CF047-86ED-2237-3F74-53ACC7737F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CFB5DC2-2ED6-D915-E18E-944232841E31}"/>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CD214B3-98ED-4A86-18A2-20F3715ED409}"/>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FF019679-9F2C-E059-C500-777983E64736}"/>
              </a:ext>
            </a:extLst>
          </p:cNvPr>
          <p:cNvSpPr txBox="1"/>
          <p:nvPr/>
        </p:nvSpPr>
        <p:spPr>
          <a:xfrm>
            <a:off x="4839396" y="172671"/>
            <a:ext cx="17406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OpenAI</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7DCCE5E1-C57E-B84E-8C97-10FFDF21FAFF}"/>
              </a:ext>
            </a:extLst>
          </p:cNvPr>
          <p:cNvSpPr txBox="1"/>
          <p:nvPr/>
        </p:nvSpPr>
        <p:spPr>
          <a:xfrm>
            <a:off x="2678901" y="3610123"/>
            <a:ext cx="6678706" cy="2308324"/>
          </a:xfrm>
          <a:prstGeom prst="rect">
            <a:avLst/>
          </a:prstGeom>
          <a:noFill/>
        </p:spPr>
        <p:txBody>
          <a:bodyPr wrap="square" rtlCol="0">
            <a:spAutoFit/>
          </a:bodyPr>
          <a:lstStyle/>
          <a:p>
            <a:pPr marL="0" marR="0"/>
            <a:r>
              <a:rPr lang="en-US" sz="1800" dirty="0">
                <a:effectLst/>
                <a:latin typeface="Calibri" panose="020F0502020204030204" pitchFamily="34" charset="0"/>
                <a:ea typeface=""/>
                <a:cs typeface="Calibri" panose="020F0502020204030204" pitchFamily="34" charset="0"/>
              </a:rPr>
              <a:t>-</a:t>
            </a:r>
            <a:r>
              <a:rPr lang="en-US" sz="1800" b="1" dirty="0">
                <a:effectLst/>
                <a:latin typeface="Calibri" panose="020F0502020204030204" pitchFamily="34" charset="0"/>
                <a:ea typeface=""/>
                <a:cs typeface="Calibri" panose="020F0502020204030204" pitchFamily="34" charset="0"/>
              </a:rPr>
              <a:t> 2015</a:t>
            </a:r>
            <a:r>
              <a:rPr lang="en-US" sz="1800" dirty="0">
                <a:effectLst/>
                <a:latin typeface="Calibri" panose="020F0502020204030204" pitchFamily="34" charset="0"/>
                <a:ea typeface=""/>
                <a:cs typeface="Calibri" panose="020F0502020204030204" pitchFamily="34" charset="0"/>
              </a:rPr>
              <a:t> Founded by Elon Musk and Sam Altman.</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Company had both non-profit and for-profit structures, although its initial core AI products was accessible to the public.</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a:t>
            </a:r>
            <a:r>
              <a:rPr lang="en-US" sz="1800" b="1" dirty="0">
                <a:effectLst/>
                <a:latin typeface="Calibri" panose="020F0502020204030204" pitchFamily="34" charset="0"/>
                <a:ea typeface=""/>
                <a:cs typeface="Calibri" panose="020F0502020204030204" pitchFamily="34" charset="0"/>
              </a:rPr>
              <a:t>2018</a:t>
            </a:r>
            <a:r>
              <a:rPr lang="en-US" sz="1800" dirty="0">
                <a:effectLst/>
                <a:latin typeface="Calibri" panose="020F0502020204030204" pitchFamily="34" charset="0"/>
                <a:ea typeface=""/>
                <a:cs typeface="Calibri" panose="020F0502020204030204" pitchFamily="34" charset="0"/>
              </a:rPr>
              <a:t> Elon left in 2018 to later found a new AI venture.</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The company would later have to adopt a for-profit model and raise more capital and offer closed-source solutions to realize AGI.  Collaboration with Microsoft.</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Legal challenges between Musk and Altman over privatizing OpenAI</a:t>
            </a:r>
            <a:r>
              <a:rPr lang="en-US" sz="1800" dirty="0">
                <a:solidFill>
                  <a:srgbClr val="191919"/>
                </a:solidFill>
                <a:effectLst/>
                <a:latin typeface="Calibri" panose="020F0502020204030204" pitchFamily="34" charset="0"/>
                <a:ea typeface=""/>
                <a:cs typeface="Calibri" panose="020F0502020204030204" pitchFamily="34" charset="0"/>
              </a:rPr>
              <a:t>.</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1AB9AFA7-802B-8593-BC07-5D4A197C81BC}"/>
              </a:ext>
            </a:extLst>
          </p:cNvPr>
          <p:cNvPicPr>
            <a:picLocks noChangeAspect="1"/>
          </p:cNvPicPr>
          <p:nvPr/>
        </p:nvPicPr>
        <p:blipFill>
          <a:blip r:embed="rId2"/>
          <a:stretch>
            <a:fillRect/>
          </a:stretch>
        </p:blipFill>
        <p:spPr>
          <a:xfrm>
            <a:off x="262729" y="757446"/>
            <a:ext cx="4280306" cy="2473814"/>
          </a:xfrm>
          <a:prstGeom prst="rect">
            <a:avLst/>
          </a:prstGeom>
        </p:spPr>
      </p:pic>
      <p:pic>
        <p:nvPicPr>
          <p:cNvPr id="7" name="Picture 6">
            <a:extLst>
              <a:ext uri="{FF2B5EF4-FFF2-40B4-BE49-F238E27FC236}">
                <a16:creationId xmlns:a16="http://schemas.microsoft.com/office/drawing/2014/main" id="{BE3110F0-0669-560D-9452-2297BB66AE53}"/>
              </a:ext>
            </a:extLst>
          </p:cNvPr>
          <p:cNvPicPr>
            <a:picLocks noChangeAspect="1"/>
          </p:cNvPicPr>
          <p:nvPr/>
        </p:nvPicPr>
        <p:blipFill>
          <a:blip r:embed="rId3"/>
          <a:stretch>
            <a:fillRect/>
          </a:stretch>
        </p:blipFill>
        <p:spPr>
          <a:xfrm>
            <a:off x="6786282" y="757446"/>
            <a:ext cx="4535152" cy="2384612"/>
          </a:xfrm>
          <a:prstGeom prst="rect">
            <a:avLst/>
          </a:prstGeom>
        </p:spPr>
      </p:pic>
    </p:spTree>
    <p:extLst>
      <p:ext uri="{BB962C8B-B14F-4D97-AF65-F5344CB8AC3E}">
        <p14:creationId xmlns:p14="http://schemas.microsoft.com/office/powerpoint/2010/main" val="131072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E134C-BB91-A149-BAA2-C1BFDF1355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397D7D-5221-3A8A-05C9-D07360C10ED1}"/>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9FC2D708-6C88-C99A-B924-055AB5C37BA0}"/>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87AE4CDB-935B-7C19-D213-2DA5A8BE8E15}"/>
              </a:ext>
            </a:extLst>
          </p:cNvPr>
          <p:cNvSpPr txBox="1"/>
          <p:nvPr/>
        </p:nvSpPr>
        <p:spPr>
          <a:xfrm>
            <a:off x="4902149" y="100953"/>
            <a:ext cx="1848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Neuralink</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5248D2B6-E494-F5A8-4637-3BC9A0E5F1CB}"/>
              </a:ext>
            </a:extLst>
          </p:cNvPr>
          <p:cNvSpPr txBox="1"/>
          <p:nvPr/>
        </p:nvSpPr>
        <p:spPr>
          <a:xfrm>
            <a:off x="5558119" y="1353671"/>
            <a:ext cx="6015317" cy="3970318"/>
          </a:xfrm>
          <a:prstGeom prst="rect">
            <a:avLst/>
          </a:prstGeom>
          <a:noFill/>
        </p:spPr>
        <p:txBody>
          <a:bodyPr wrap="square" rtlCol="0">
            <a:spAutoFit/>
          </a:bodyPr>
          <a:lstStyle/>
          <a:p>
            <a:pPr marL="0" marR="0"/>
            <a:r>
              <a:rPr lang="en-US" sz="1800" dirty="0">
                <a:effectLst/>
                <a:latin typeface="Calibri" panose="020F0502020204030204" pitchFamily="34" charset="0"/>
                <a:ea typeface=""/>
                <a:cs typeface="Calibri" panose="020F0502020204030204" pitchFamily="34" charset="0"/>
              </a:rPr>
              <a:t>-</a:t>
            </a:r>
            <a:r>
              <a:rPr lang="en-US" sz="1800" b="1" dirty="0">
                <a:effectLst/>
                <a:latin typeface="Calibri" panose="020F0502020204030204" pitchFamily="34" charset="0"/>
                <a:ea typeface=""/>
                <a:cs typeface="Calibri" panose="020F0502020204030204" pitchFamily="34" charset="0"/>
              </a:rPr>
              <a:t> 2016</a:t>
            </a:r>
            <a:r>
              <a:rPr lang="en-US" sz="1800" dirty="0">
                <a:effectLst/>
                <a:latin typeface="Calibri" panose="020F0502020204030204" pitchFamily="34" charset="0"/>
                <a:ea typeface=""/>
                <a:cs typeface="Calibri" panose="020F0502020204030204" pitchFamily="34" charset="0"/>
              </a:rPr>
              <a:t>  Founded as a research endeavor to create brain-machine interfaces (BMIs).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BMI chips will be implanted directly into the brain.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Size of a large coin with tiny wires.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FDA granted company approval for human testing in 2023 after rejecting it the previous year.</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Neuralink hopes it can help patients that suffer from debilitating neurological problems by using their minds to operate a cursor or keyboard.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 Chance for infection is a risk along with inflammation of the brain. Implant needs to be recharged.</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Calibri" panose="020F0502020204030204" pitchFamily="34" charset="0"/>
              </a:rPr>
              <a:t>-</a:t>
            </a:r>
            <a:r>
              <a:rPr lang="en-US" sz="1800" dirty="0">
                <a:effectLst/>
                <a:latin typeface="Calibri" panose="020F0502020204030204" pitchFamily="34" charset="0"/>
                <a:ea typeface=""/>
                <a:cs typeface="Times New Roman" panose="02020603050405020304" pitchFamily="18" charset="0"/>
              </a:rPr>
              <a:t>Noland Arbaugh is the first to get Elon Musk’s brain device. At one point, 85% of neural link fibers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sz="1800" dirty="0">
                <a:effectLst/>
                <a:latin typeface="Calibri" panose="020F0502020204030204" pitchFamily="34" charset="0"/>
                <a:ea typeface=""/>
                <a:cs typeface="Times New Roman" panose="02020603050405020304" pitchFamily="18" charset="0"/>
              </a:rPr>
              <a:t>has already detached from the brain sites.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70D28558-EA15-258C-805C-2D0C3F82E971}"/>
              </a:ext>
            </a:extLst>
          </p:cNvPr>
          <p:cNvPicPr>
            <a:picLocks noChangeAspect="1"/>
          </p:cNvPicPr>
          <p:nvPr/>
        </p:nvPicPr>
        <p:blipFill>
          <a:blip r:embed="rId2"/>
          <a:stretch>
            <a:fillRect/>
          </a:stretch>
        </p:blipFill>
        <p:spPr>
          <a:xfrm>
            <a:off x="488294" y="1806317"/>
            <a:ext cx="4602543" cy="2577424"/>
          </a:xfrm>
          <a:prstGeom prst="rect">
            <a:avLst/>
          </a:prstGeom>
        </p:spPr>
      </p:pic>
    </p:spTree>
    <p:extLst>
      <p:ext uri="{BB962C8B-B14F-4D97-AF65-F5344CB8AC3E}">
        <p14:creationId xmlns:p14="http://schemas.microsoft.com/office/powerpoint/2010/main" val="896070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2FFBF-9F98-DB59-7B69-FFA9534E72E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0492916-4CDB-3A19-FE94-0B694BD017A6}"/>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99FA85E1-852A-69A3-32E5-E59802352B1F}"/>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D41F52D2-5447-BEB3-F978-A7727B3F452C}"/>
              </a:ext>
            </a:extLst>
          </p:cNvPr>
          <p:cNvSpPr txBox="1"/>
          <p:nvPr/>
        </p:nvSpPr>
        <p:spPr>
          <a:xfrm>
            <a:off x="5197984" y="145777"/>
            <a:ext cx="2395122" cy="584775"/>
          </a:xfrm>
          <a:prstGeom prst="rect">
            <a:avLst/>
          </a:prstGeom>
          <a:noFill/>
        </p:spPr>
        <p:txBody>
          <a:bodyPr wrap="square" rtlCol="0">
            <a:spAutoFit/>
          </a:bodyPr>
          <a:lstStyle/>
          <a:p>
            <a:pPr marL="0" marR="0"/>
            <a:r>
              <a:rPr lang="en-US" sz="3200" b="1" dirty="0">
                <a:effectLst/>
                <a:latin typeface="Calibri" panose="020F0502020204030204" pitchFamily="34" charset="0"/>
                <a:ea typeface="DengXian" panose="02010600030101010101" pitchFamily="2" charset="-122"/>
                <a:cs typeface="Times New Roman" panose="02020603050405020304" pitchFamily="18" charset="0"/>
              </a:rPr>
              <a:t>X (TWITTER)</a:t>
            </a:r>
            <a:endParaRPr lang="en-US" sz="3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2FBCD572-81DF-84A0-E2CD-BB7C67F64E75}"/>
              </a:ext>
            </a:extLst>
          </p:cNvPr>
          <p:cNvSpPr txBox="1"/>
          <p:nvPr/>
        </p:nvSpPr>
        <p:spPr>
          <a:xfrm>
            <a:off x="5042686" y="2320305"/>
            <a:ext cx="6456134" cy="3416320"/>
          </a:xfrm>
          <a:prstGeom prst="rect">
            <a:avLst/>
          </a:prstGeom>
          <a:noFill/>
        </p:spPr>
        <p:txBody>
          <a:bodyPr wrap="square" rtlCol="0">
            <a:spAutoFit/>
          </a:bodyPr>
          <a:lstStyle/>
          <a:p>
            <a:pPr marL="0" marR="0"/>
            <a:r>
              <a:rPr lang="en-US" b="1" dirty="0">
                <a:effectLst/>
                <a:latin typeface="Calibri" panose="020F0502020204030204" pitchFamily="34" charset="0"/>
                <a:ea typeface="DengXian" panose="02010600030101010101" pitchFamily="2" charset="-122"/>
                <a:cs typeface="Times New Roman" panose="02020603050405020304" pitchFamily="18" charset="0"/>
              </a:rPr>
              <a:t>GROK AI (competitor to OpenAI ?)</a:t>
            </a:r>
            <a:endParaRPr lang="en-US"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b="1" dirty="0">
                <a:effectLst/>
                <a:latin typeface="Calibri" panose="020F0502020204030204" pitchFamily="34" charset="0"/>
                <a:ea typeface="DengXian" panose="02010600030101010101" pitchFamily="2" charset="-122"/>
                <a:cs typeface="Times New Roman" panose="02020603050405020304" pitchFamily="18" charset="0"/>
              </a:rPr>
              <a:t> </a:t>
            </a:r>
            <a:endParaRPr lang="en-US"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dirty="0">
                <a:effectLst/>
                <a:latin typeface="Calibri" panose="020F0502020204030204" pitchFamily="34" charset="0"/>
                <a:ea typeface=""/>
                <a:cs typeface="Calibri" panose="020F0502020204030204" pitchFamily="34" charset="0"/>
              </a:rPr>
              <a:t>-Is a generative AI chatbot developed by an Elon Musk startup ‘XAI’. </a:t>
            </a:r>
            <a:endParaRPr lang="en-US"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dirty="0">
                <a:effectLst/>
                <a:latin typeface="Calibri" panose="020F0502020204030204" pitchFamily="34" charset="0"/>
                <a:ea typeface=""/>
                <a:cs typeface="Calibri" panose="020F0502020204030204" pitchFamily="34" charset="0"/>
              </a:rPr>
              <a:t>-It was launched in 2023. It has It is trained on the real-time conversations and resources of the X Twitter social network and is able to demonstrate wit and humor in its interaction. </a:t>
            </a:r>
            <a:endParaRPr lang="en-US"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dirty="0">
                <a:effectLst/>
                <a:latin typeface="Calibri" panose="020F0502020204030204" pitchFamily="34" charset="0"/>
                <a:ea typeface=""/>
                <a:cs typeface="Calibri" panose="020F0502020204030204" pitchFamily="34" charset="0"/>
              </a:rPr>
              <a:t>-You have to be a paid subscriber on the X to access its features.  </a:t>
            </a:r>
            <a:endParaRPr lang="en-US"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dirty="0">
                <a:effectLst/>
                <a:latin typeface="Calibri" panose="020F0502020204030204" pitchFamily="34" charset="0"/>
                <a:ea typeface=""/>
                <a:cs typeface="Calibri" panose="020F0502020204030204" pitchFamily="34" charset="0"/>
              </a:rPr>
              <a:t>-GROK has a large language model the enables advanced internets search, image creation, generating/analyzing text</a:t>
            </a:r>
            <a:endParaRPr lang="en-US"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dirty="0">
                <a:effectLst/>
                <a:latin typeface="Calibri" panose="020F0502020204030204" pitchFamily="34" charset="0"/>
                <a:ea typeface=""/>
                <a:cs typeface="Calibri" panose="020F0502020204030204" pitchFamily="34" charset="0"/>
              </a:rPr>
              <a:t>-Although it is seen as a competitor to OPENAI the API (Application Programming Interface) for GROK allows for interoperability with OpenAI and Anthropic software development kits.</a:t>
            </a:r>
            <a:endParaRPr lang="en-US"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CA2B5BFB-7C99-FDB2-CDAD-9A6F340BEF59}"/>
              </a:ext>
            </a:extLst>
          </p:cNvPr>
          <p:cNvPicPr>
            <a:picLocks noChangeAspect="1"/>
          </p:cNvPicPr>
          <p:nvPr/>
        </p:nvPicPr>
        <p:blipFill>
          <a:blip r:embed="rId2"/>
          <a:stretch>
            <a:fillRect/>
          </a:stretch>
        </p:blipFill>
        <p:spPr>
          <a:xfrm>
            <a:off x="7740785" y="0"/>
            <a:ext cx="4279763" cy="2085013"/>
          </a:xfrm>
          <a:prstGeom prst="rect">
            <a:avLst/>
          </a:prstGeom>
        </p:spPr>
      </p:pic>
      <p:pic>
        <p:nvPicPr>
          <p:cNvPr id="7" name="Picture 6">
            <a:extLst>
              <a:ext uri="{FF2B5EF4-FFF2-40B4-BE49-F238E27FC236}">
                <a16:creationId xmlns:a16="http://schemas.microsoft.com/office/drawing/2014/main" id="{0309905D-C9A8-AC13-6659-E2C7D7C65190}"/>
              </a:ext>
            </a:extLst>
          </p:cNvPr>
          <p:cNvPicPr>
            <a:picLocks noChangeAspect="1"/>
          </p:cNvPicPr>
          <p:nvPr/>
        </p:nvPicPr>
        <p:blipFill>
          <a:blip r:embed="rId3"/>
          <a:stretch>
            <a:fillRect/>
          </a:stretch>
        </p:blipFill>
        <p:spPr>
          <a:xfrm>
            <a:off x="1014675" y="624097"/>
            <a:ext cx="2696831" cy="1888116"/>
          </a:xfrm>
          <a:prstGeom prst="rect">
            <a:avLst/>
          </a:prstGeom>
        </p:spPr>
      </p:pic>
      <p:pic>
        <p:nvPicPr>
          <p:cNvPr id="8" name="Picture 7">
            <a:extLst>
              <a:ext uri="{FF2B5EF4-FFF2-40B4-BE49-F238E27FC236}">
                <a16:creationId xmlns:a16="http://schemas.microsoft.com/office/drawing/2014/main" id="{D8701B44-AB4B-9C4F-E1F8-9CCDD889B7B5}"/>
              </a:ext>
            </a:extLst>
          </p:cNvPr>
          <p:cNvPicPr>
            <a:picLocks noChangeAspect="1"/>
          </p:cNvPicPr>
          <p:nvPr/>
        </p:nvPicPr>
        <p:blipFill>
          <a:blip r:embed="rId4"/>
          <a:stretch>
            <a:fillRect/>
          </a:stretch>
        </p:blipFill>
        <p:spPr>
          <a:xfrm>
            <a:off x="90458" y="972599"/>
            <a:ext cx="4846740" cy="5261304"/>
          </a:xfrm>
          <a:prstGeom prst="rect">
            <a:avLst/>
          </a:prstGeom>
        </p:spPr>
      </p:pic>
    </p:spTree>
    <p:extLst>
      <p:ext uri="{BB962C8B-B14F-4D97-AF65-F5344CB8AC3E}">
        <p14:creationId xmlns:p14="http://schemas.microsoft.com/office/powerpoint/2010/main" val="3490643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7377</TotalTime>
  <Words>4538</Words>
  <Application>Microsoft Office PowerPoint</Application>
  <PresentationFormat>Widescreen</PresentationFormat>
  <Paragraphs>259</Paragraphs>
  <Slides>31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SimSun</vt:lpstr>
      <vt:lpstr>Arial</vt:lpstr>
      <vt:lpstr>Calibri</vt:lpstr>
      <vt:lpstr>Calibri Light</vt:lpstr>
      <vt:lpstr>Corbel</vt:lpstr>
      <vt:lpstr>Office Theme</vt:lpstr>
      <vt:lpstr>1_Depth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Naima</cp:lastModifiedBy>
  <cp:revision>74</cp:revision>
  <dcterms:created xsi:type="dcterms:W3CDTF">2024-10-01T15:57:50Z</dcterms:created>
  <dcterms:modified xsi:type="dcterms:W3CDTF">2025-01-28T12:31:34Z</dcterms:modified>
</cp:coreProperties>
</file>